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6"/>
  </p:notesMasterIdLst>
  <p:handoutMasterIdLst>
    <p:handoutMasterId r:id="rId17"/>
  </p:handoutMasterIdLst>
  <p:sldIdLst>
    <p:sldId id="262" r:id="rId2"/>
    <p:sldId id="269" r:id="rId3"/>
    <p:sldId id="259" r:id="rId4"/>
    <p:sldId id="272" r:id="rId5"/>
    <p:sldId id="261" r:id="rId6"/>
    <p:sldId id="258" r:id="rId7"/>
    <p:sldId id="257" r:id="rId8"/>
    <p:sldId id="267" r:id="rId9"/>
    <p:sldId id="263" r:id="rId10"/>
    <p:sldId id="264" r:id="rId11"/>
    <p:sldId id="265" r:id="rId12"/>
    <p:sldId id="275" r:id="rId13"/>
    <p:sldId id="271" r:id="rId14"/>
    <p:sldId id="268" r:id="rId15"/>
  </p:sldIdLst>
  <p:sldSz cx="12192000" cy="6858000"/>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53695" autoAdjust="0"/>
  </p:normalViewPr>
  <p:slideViewPr>
    <p:cSldViewPr snapToGrid="0">
      <p:cViewPr varScale="1">
        <p:scale>
          <a:sx n="40" d="100"/>
          <a:sy n="40" d="100"/>
        </p:scale>
        <p:origin x="1908" y="60"/>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p:scale>
          <a:sx n="190" d="100"/>
          <a:sy n="190" d="100"/>
        </p:scale>
        <p:origin x="-174" y="-14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666A67B1-D3BB-4EA7-9C93-6DF19CCEF370}" type="datetimeFigureOut">
              <a:rPr lang="en-US" smtClean="0"/>
              <a:t>3/30/2016</a:t>
            </a:fld>
            <a:endParaRPr lang="en-US"/>
          </a:p>
        </p:txBody>
      </p:sp>
      <p:sp>
        <p:nvSpPr>
          <p:cNvPr id="4" name="Footer Placeholder 3"/>
          <p:cNvSpPr>
            <a:spLocks noGrp="1"/>
          </p:cNvSpPr>
          <p:nvPr>
            <p:ph type="ftr" sz="quarter" idx="2"/>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893175"/>
            <a:ext cx="3067050" cy="469900"/>
          </a:xfrm>
          <a:prstGeom prst="rect">
            <a:avLst/>
          </a:prstGeom>
        </p:spPr>
        <p:txBody>
          <a:bodyPr vert="horz" lIns="91440" tIns="45720" rIns="91440" bIns="45720" rtlCol="0" anchor="b"/>
          <a:lstStyle>
            <a:lvl1pPr algn="r">
              <a:defRPr sz="1200"/>
            </a:lvl1pPr>
          </a:lstStyle>
          <a:p>
            <a:fld id="{737A148D-E68D-4116-AF7A-7C8890544623}" type="slidenum">
              <a:rPr lang="en-US" smtClean="0"/>
              <a:t>‹#›</a:t>
            </a:fld>
            <a:endParaRPr lang="en-US"/>
          </a:p>
        </p:txBody>
      </p:sp>
    </p:spTree>
    <p:extLst>
      <p:ext uri="{BB962C8B-B14F-4D97-AF65-F5344CB8AC3E}">
        <p14:creationId xmlns:p14="http://schemas.microsoft.com/office/powerpoint/2010/main" val="15564354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C28783D8-2B75-45B1-84CC-684402DEAF12}" type="datetimeFigureOut">
              <a:rPr lang="en-US" smtClean="0"/>
              <a:t>3/30/2016</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D9D6B918-CF0D-4A73-A520-000DA99981D4}" type="slidenum">
              <a:rPr lang="en-US" smtClean="0"/>
              <a:t>‹#›</a:t>
            </a:fld>
            <a:endParaRPr lang="en-US"/>
          </a:p>
        </p:txBody>
      </p:sp>
    </p:spTree>
    <p:extLst>
      <p:ext uri="{BB962C8B-B14F-4D97-AF65-F5344CB8AC3E}">
        <p14:creationId xmlns:p14="http://schemas.microsoft.com/office/powerpoint/2010/main" val="3825733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a company has</a:t>
            </a:r>
            <a:r>
              <a:rPr lang="en-US" baseline="0" dirty="0" smtClean="0"/>
              <a:t> decided on which market segments to enter and which customers to target,</a:t>
            </a:r>
            <a:r>
              <a:rPr lang="en-US" dirty="0" smtClean="0"/>
              <a:t> it </a:t>
            </a:r>
            <a:r>
              <a:rPr lang="en-US" baseline="0" dirty="0" smtClean="0"/>
              <a:t>decides</a:t>
            </a:r>
            <a:r>
              <a:rPr lang="en-US" dirty="0" smtClean="0"/>
              <a:t> </a:t>
            </a:r>
            <a:r>
              <a:rPr lang="en-US" b="1" dirty="0" smtClean="0"/>
              <a:t>how</a:t>
            </a:r>
            <a:r>
              <a:rPr lang="en-US" dirty="0" smtClean="0"/>
              <a:t> it will serve them.  </a:t>
            </a:r>
          </a:p>
          <a:p>
            <a:endParaRPr lang="en-US" dirty="0" smtClean="0"/>
          </a:p>
          <a:p>
            <a:r>
              <a:rPr lang="en-US" dirty="0" smtClean="0"/>
              <a:t>How their product will create a distinct value for its target customer and what position it wants to occupy in the chosen segment.</a:t>
            </a:r>
            <a:endParaRPr lang="en-US" baseline="0" dirty="0" smtClean="0"/>
          </a:p>
          <a:p>
            <a:endParaRPr lang="en-US" sz="2800" baseline="0" dirty="0" smtClean="0"/>
          </a:p>
          <a:p>
            <a:r>
              <a:rPr lang="en-US" sz="2800" baseline="0" dirty="0" smtClean="0"/>
              <a:t>We’ll be talking about positioning, which is creating a product</a:t>
            </a:r>
            <a:r>
              <a:rPr lang="en-US" sz="2800" dirty="0" smtClean="0"/>
              <a:t> </a:t>
            </a:r>
            <a:r>
              <a:rPr lang="en-US" sz="2800" baseline="0" dirty="0" smtClean="0"/>
              <a:t>to occupy a clear, distinctive, and desirable place, in the target customer’s mind, relative to competing products.</a:t>
            </a:r>
            <a:endParaRPr lang="en-US" sz="2800" dirty="0"/>
          </a:p>
        </p:txBody>
      </p:sp>
      <p:sp>
        <p:nvSpPr>
          <p:cNvPr id="4" name="Slide Number Placeholder 3"/>
          <p:cNvSpPr>
            <a:spLocks noGrp="1"/>
          </p:cNvSpPr>
          <p:nvPr>
            <p:ph type="sldNum" sz="quarter" idx="10"/>
          </p:nvPr>
        </p:nvSpPr>
        <p:spPr/>
        <p:txBody>
          <a:bodyPr/>
          <a:lstStyle/>
          <a:p>
            <a:fld id="{D9D6B918-CF0D-4A73-A520-000DA99981D4}" type="slidenum">
              <a:rPr lang="en-US" smtClean="0"/>
              <a:t>1</a:t>
            </a:fld>
            <a:endParaRPr lang="en-US"/>
          </a:p>
        </p:txBody>
      </p:sp>
    </p:spTree>
    <p:extLst>
      <p:ext uri="{BB962C8B-B14F-4D97-AF65-F5344CB8AC3E}">
        <p14:creationId xmlns:p14="http://schemas.microsoft.com/office/powerpoint/2010/main" val="303384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 will discuss perceived target audience and </a:t>
            </a:r>
            <a:r>
              <a:rPr lang="en-US" dirty="0" smtClean="0"/>
              <a:t>positioning, </a:t>
            </a:r>
            <a:r>
              <a:rPr lang="en-US" dirty="0"/>
              <a:t>and how Starbucks’ marketing mix </a:t>
            </a:r>
            <a:r>
              <a:rPr lang="en-US" dirty="0" smtClean="0"/>
              <a:t>elements (product,</a:t>
            </a:r>
            <a:r>
              <a:rPr lang="en-US" baseline="0" dirty="0" smtClean="0"/>
              <a:t> price, promotion, place/distribution) </a:t>
            </a:r>
            <a:r>
              <a:rPr lang="en-US" dirty="0" smtClean="0"/>
              <a:t> </a:t>
            </a:r>
            <a:r>
              <a:rPr lang="en-US" dirty="0"/>
              <a:t>support its product positioning.</a:t>
            </a:r>
          </a:p>
          <a:p>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10</a:t>
            </a:fld>
            <a:endParaRPr lang="en-US"/>
          </a:p>
        </p:txBody>
      </p:sp>
    </p:spTree>
    <p:extLst>
      <p:ext uri="{BB962C8B-B14F-4D97-AF65-F5344CB8AC3E}">
        <p14:creationId xmlns:p14="http://schemas.microsoft.com/office/powerpoint/2010/main" val="2033427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 will discuss perceived target audience and </a:t>
            </a:r>
            <a:r>
              <a:rPr lang="en-US" dirty="0" smtClean="0"/>
              <a:t>positioning, </a:t>
            </a:r>
            <a:r>
              <a:rPr lang="en-US" dirty="0"/>
              <a:t>and how </a:t>
            </a:r>
            <a:r>
              <a:rPr lang="en-US" dirty="0" smtClean="0"/>
              <a:t>Dunkin’s </a:t>
            </a:r>
            <a:r>
              <a:rPr lang="en-US" dirty="0"/>
              <a:t>marketing mix elements support its product positioning</a:t>
            </a:r>
            <a:r>
              <a:rPr lang="en-US" dirty="0" smtClean="0"/>
              <a:t>.</a:t>
            </a:r>
          </a:p>
          <a:p>
            <a:endParaRPr lang="en-US"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11</a:t>
            </a:fld>
            <a:endParaRPr lang="en-US"/>
          </a:p>
        </p:txBody>
      </p:sp>
    </p:spTree>
    <p:extLst>
      <p:ext uri="{BB962C8B-B14F-4D97-AF65-F5344CB8AC3E}">
        <p14:creationId xmlns:p14="http://schemas.microsoft.com/office/powerpoint/2010/main" val="3832564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Now that</a:t>
            </a:r>
            <a:r>
              <a:rPr lang="en-US" baseline="0" dirty="0" smtClean="0"/>
              <a:t> we’ve discussed which customers Dunkin’ wants to serve and </a:t>
            </a:r>
            <a:r>
              <a:rPr lang="en-US" baseline="0" smtClean="0"/>
              <a:t>how , ou</a:t>
            </a:r>
            <a:r>
              <a:rPr lang="en-US" baseline="0" dirty="0" smtClean="0"/>
              <a:t> can see that Dunkin’s positioning is pretty well summed up in its ad slogan, “America Runs on Dunkin’”</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America runs on Dunkin’ – it’s where everyday people get things done every day.</a:t>
            </a:r>
            <a:endParaRPr lang="en-US" dirty="0" smtClean="0"/>
          </a:p>
          <a:p>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12</a:t>
            </a:fld>
            <a:endParaRPr lang="en-US"/>
          </a:p>
        </p:txBody>
      </p:sp>
    </p:spTree>
    <p:extLst>
      <p:ext uri="{BB962C8B-B14F-4D97-AF65-F5344CB8AC3E}">
        <p14:creationId xmlns:p14="http://schemas.microsoft.com/office/powerpoint/2010/main" val="35205723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Positioning is what a brand means – what it stands for.  The best brands stand for something unique that is </a:t>
            </a:r>
            <a:r>
              <a:rPr lang="en-US" sz="1200" b="1" kern="1200" dirty="0" smtClean="0">
                <a:solidFill>
                  <a:schemeClr val="tx1"/>
                </a:solidFill>
                <a:effectLst/>
                <a:latin typeface="+mn-lt"/>
                <a:ea typeface="+mn-ea"/>
                <a:cs typeface="+mn-cs"/>
              </a:rPr>
              <a:t>important and of value to the target customer</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Positioning must serve the needs and preferences of well-defined target markets.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Positioning tells how a brand competes in the market.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a marketer, you must plan the positioning that will give your product the greatest competitive advantage in your selected, well-defined target market.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Once the product positioning has been selected, a company must take strong steps to deliver and communicate the position to its target customers.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All of the marketing mix elements –product, price, promotion, and distribution- must support the positioning strategy.</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 positioning will work forever.  You have to monitor and gradually adapt the position over time to match the changes in the target customer’s needs and wants, and your competitor’s strategy.</a:t>
            </a:r>
          </a:p>
          <a:p>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13</a:t>
            </a:fld>
            <a:endParaRPr lang="en-US"/>
          </a:p>
        </p:txBody>
      </p:sp>
    </p:spTree>
    <p:extLst>
      <p:ext uri="{BB962C8B-B14F-4D97-AF65-F5344CB8AC3E}">
        <p14:creationId xmlns:p14="http://schemas.microsoft.com/office/powerpoint/2010/main" val="314809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enjoyed</a:t>
            </a:r>
            <a:r>
              <a:rPr lang="en-US" baseline="0" dirty="0" smtClean="0"/>
              <a:t> our conversation and class today!  </a:t>
            </a:r>
          </a:p>
          <a:p>
            <a:endParaRPr lang="en-US" baseline="0" dirty="0" smtClean="0"/>
          </a:p>
          <a:p>
            <a:r>
              <a:rPr lang="en-US" dirty="0" smtClean="0"/>
              <a:t>To continue your</a:t>
            </a:r>
            <a:r>
              <a:rPr lang="en-US" baseline="0" dirty="0" smtClean="0"/>
              <a:t> learning on positioning and branding, which we will discuss next time, here are some great resources for you.  There are also some additional positioning notes on </a:t>
            </a:r>
            <a:r>
              <a:rPr lang="en-US" baseline="0" dirty="0" err="1" smtClean="0"/>
              <a:t>BlackBoard</a:t>
            </a:r>
            <a:r>
              <a:rPr lang="en-US" baseline="0" dirty="0" smtClean="0"/>
              <a:t>.</a:t>
            </a:r>
          </a:p>
          <a:p>
            <a:endParaRPr lang="en-US" baseline="0" dirty="0" smtClean="0"/>
          </a:p>
          <a:p>
            <a:r>
              <a:rPr lang="en-US" baseline="0" dirty="0" smtClean="0"/>
              <a:t>Please let me know what you found most clear and what you’re not sure about in today’s class by completing the online Muddiest Point assignment by 9:00 tonight.</a:t>
            </a:r>
          </a:p>
          <a:p>
            <a:endParaRPr lang="en-US" baseline="0" dirty="0" smtClean="0"/>
          </a:p>
          <a:p>
            <a:r>
              <a:rPr lang="en-US" baseline="0" dirty="0" smtClean="0"/>
              <a:t>Please leave your positioning maps on my desk and don’t forget to complete and bring in your homework to the next class!</a:t>
            </a:r>
          </a:p>
          <a:p>
            <a:endParaRPr lang="en-US" baseline="0" dirty="0" smtClean="0"/>
          </a:p>
          <a:p>
            <a:r>
              <a:rPr lang="en-US" baseline="0" dirty="0" smtClean="0"/>
              <a:t>Have a great afternoon!</a:t>
            </a:r>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14</a:t>
            </a:fld>
            <a:endParaRPr lang="en-US"/>
          </a:p>
        </p:txBody>
      </p:sp>
    </p:spTree>
    <p:extLst>
      <p:ext uri="{BB962C8B-B14F-4D97-AF65-F5344CB8AC3E}">
        <p14:creationId xmlns:p14="http://schemas.microsoft.com/office/powerpoint/2010/main" val="790683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a:t>
            </a:r>
            <a:r>
              <a:rPr lang="en-US" baseline="0" dirty="0" smtClean="0"/>
              <a:t> you’ll learn it’s all in the positioning.   </a:t>
            </a:r>
          </a:p>
          <a:p>
            <a:endParaRPr lang="en-US" baseline="0" dirty="0" smtClean="0"/>
          </a:p>
          <a:p>
            <a:r>
              <a:rPr lang="en-US" baseline="0" dirty="0" smtClean="0"/>
              <a:t>Once we’ve defined product positioning, I’ll show you why America runs on Dunkin’.</a:t>
            </a:r>
          </a:p>
          <a:p>
            <a:endParaRPr lang="en-US" baseline="0" dirty="0" smtClean="0"/>
          </a:p>
          <a:p>
            <a:r>
              <a:rPr lang="en-US" baseline="0" dirty="0" smtClean="0"/>
              <a:t>Ready?  Let’s go!</a:t>
            </a:r>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2</a:t>
            </a:fld>
            <a:endParaRPr lang="en-US"/>
          </a:p>
        </p:txBody>
      </p:sp>
    </p:spTree>
    <p:extLst>
      <p:ext uri="{BB962C8B-B14F-4D97-AF65-F5344CB8AC3E}">
        <p14:creationId xmlns:p14="http://schemas.microsoft.com/office/powerpoint/2010/main" val="2595060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 </a:t>
            </a:r>
            <a:r>
              <a:rPr lang="en-US" dirty="0" err="1" smtClean="0"/>
              <a:t>Ries</a:t>
            </a:r>
            <a:r>
              <a:rPr lang="en-US" baseline="0" dirty="0" smtClean="0"/>
              <a:t> and Jack Trout told us in their book, </a:t>
            </a:r>
            <a:r>
              <a:rPr lang="en-US" i="1" baseline="0" dirty="0" smtClean="0"/>
              <a:t>Positioning:  The Battle for Your Mind, </a:t>
            </a:r>
            <a:r>
              <a:rPr lang="en-US" baseline="0" dirty="0" smtClean="0"/>
              <a:t>“Positioning is not what you do to a product.  Positioning is what you do to the mind of the consumer.”</a:t>
            </a:r>
            <a:endParaRPr lang="en-US" dirty="0" smtClean="0"/>
          </a:p>
          <a:p>
            <a:endParaRPr lang="en-US" dirty="0" smtClean="0"/>
          </a:p>
          <a:p>
            <a:r>
              <a:rPr lang="en-US" dirty="0" smtClean="0"/>
              <a:t>Brands happen</a:t>
            </a:r>
            <a:r>
              <a:rPr lang="en-US" baseline="0" dirty="0" smtClean="0"/>
              <a:t> in the mind of consumers.    </a:t>
            </a:r>
          </a:p>
          <a:p>
            <a:endParaRPr lang="en-US" baseline="0" dirty="0" smtClean="0"/>
          </a:p>
          <a:p>
            <a:r>
              <a:rPr lang="en-US" baseline="0" dirty="0" smtClean="0"/>
              <a:t>A product’s position is the set of perceptions, impressions, beliefs, and feelings that consumers have for a product compared with other products in that same category – competing products.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You and I organize products and services into categories and “position” them in our minds.   When we’re thinking of buying a product, we reference the set of products we placed in that category, and start our research and they buying process.</a:t>
            </a:r>
          </a:p>
          <a:p>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3</a:t>
            </a:fld>
            <a:endParaRPr lang="en-US"/>
          </a:p>
        </p:txBody>
      </p:sp>
    </p:spTree>
    <p:extLst>
      <p:ext uri="{BB962C8B-B14F-4D97-AF65-F5344CB8AC3E}">
        <p14:creationId xmlns:p14="http://schemas.microsoft.com/office/powerpoint/2010/main" val="3708781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Product positioning</a:t>
            </a:r>
            <a:r>
              <a:rPr lang="en-US" baseline="0" dirty="0" smtClean="0"/>
              <a:t> is an essential tool for how a brand will compete in the market; it states the intended meaning of the brand.  </a:t>
            </a:r>
          </a:p>
          <a:p>
            <a:endParaRPr lang="en-US" baseline="0" dirty="0" smtClean="0"/>
          </a:p>
          <a:p>
            <a:r>
              <a:rPr lang="en-US" baseline="0" dirty="0" smtClean="0"/>
              <a:t>The key is there should be one primary, meaningful benefit that sticks in the buyer’s mind.  Brands that try to be many things all at the same time end up causing confusion.  </a:t>
            </a:r>
          </a:p>
          <a:p>
            <a:endParaRPr lang="en-US" baseline="0" dirty="0" smtClean="0"/>
          </a:p>
          <a:p>
            <a:r>
              <a:rPr lang="en-US" baseline="0" dirty="0" smtClean="0"/>
              <a:t>The most successful positioning occurs when the company’s figured out how to be unique and difficult to copy.</a:t>
            </a:r>
          </a:p>
          <a:p>
            <a:endParaRPr lang="en-US" dirty="0" smtClean="0"/>
          </a:p>
          <a:p>
            <a:r>
              <a:rPr lang="en-US" dirty="0" smtClean="0"/>
              <a:t>As we have a</a:t>
            </a:r>
            <a:r>
              <a:rPr lang="en-US" baseline="0" dirty="0" smtClean="0"/>
              <a:t> lot of car enthusiasts in our group, we’re using the automobile market as our example on positioning.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Volvo is positioned around safety.</a:t>
            </a:r>
            <a:endParaRPr lang="en-US" dirty="0" smtClean="0"/>
          </a:p>
          <a:p>
            <a:endParaRPr lang="en-US" baseline="0" dirty="0" smtClean="0"/>
          </a:p>
          <a:p>
            <a:r>
              <a:rPr lang="en-US" baseline="0" dirty="0" smtClean="0"/>
              <a:t>When you think of Rolls-Royce, what do you think of?  </a:t>
            </a:r>
          </a:p>
          <a:p>
            <a:endParaRPr lang="en-US" baseline="0" dirty="0" smtClean="0"/>
          </a:p>
          <a:p>
            <a:r>
              <a:rPr lang="en-US" baseline="0" dirty="0" smtClean="0"/>
              <a:t>Ideally, a brand’s positioning is the same as its associations in the market.</a:t>
            </a:r>
          </a:p>
          <a:p>
            <a:endParaRPr lang="en-US" baseline="0" dirty="0" smtClean="0"/>
          </a:p>
        </p:txBody>
      </p:sp>
      <p:sp>
        <p:nvSpPr>
          <p:cNvPr id="4" name="Slide Number Placeholder 3"/>
          <p:cNvSpPr>
            <a:spLocks noGrp="1"/>
          </p:cNvSpPr>
          <p:nvPr>
            <p:ph type="sldNum" sz="quarter" idx="10"/>
          </p:nvPr>
        </p:nvSpPr>
        <p:spPr/>
        <p:txBody>
          <a:bodyPr/>
          <a:lstStyle/>
          <a:p>
            <a:fld id="{D9D6B918-CF0D-4A73-A520-000DA99981D4}" type="slidenum">
              <a:rPr lang="en-US" smtClean="0"/>
              <a:t>4</a:t>
            </a:fld>
            <a:endParaRPr lang="en-US"/>
          </a:p>
        </p:txBody>
      </p:sp>
    </p:spTree>
    <p:extLst>
      <p:ext uri="{BB962C8B-B14F-4D97-AF65-F5344CB8AC3E}">
        <p14:creationId xmlns:p14="http://schemas.microsoft.com/office/powerpoint/2010/main" val="1051562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planning their positioning, marketers often prepare positioning maps that show consumers’ perception of the brand versus competing products on </a:t>
            </a:r>
            <a:r>
              <a:rPr lang="en-US" b="1" dirty="0" smtClean="0"/>
              <a:t>attributes that are important to the consumer</a:t>
            </a:r>
            <a:r>
              <a:rPr lang="en-US" dirty="0" smtClean="0"/>
              <a:t>, whether functional or symbolic.</a:t>
            </a:r>
          </a:p>
          <a:p>
            <a:endParaRPr lang="en-US" dirty="0" smtClean="0"/>
          </a:p>
          <a:p>
            <a:r>
              <a:rPr lang="en-US" dirty="0" smtClean="0"/>
              <a:t>A price</a:t>
            </a:r>
            <a:r>
              <a:rPr lang="en-US" baseline="0" dirty="0" smtClean="0"/>
              <a:t>-benefit map helps you see, thru the eyes of your customers, the relationship between the primary benefit that the product provides to its target customers and the prices of all the competing products.</a:t>
            </a:r>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5</a:t>
            </a:fld>
            <a:endParaRPr lang="en-US"/>
          </a:p>
        </p:txBody>
      </p:sp>
    </p:spTree>
    <p:extLst>
      <p:ext uri="{BB962C8B-B14F-4D97-AF65-F5344CB8AC3E}">
        <p14:creationId xmlns:p14="http://schemas.microsoft.com/office/powerpoint/2010/main" val="1155495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result of the positioning map is a picture of the competitive landscape</a:t>
            </a:r>
            <a:r>
              <a:rPr lang="en-US" b="1" dirty="0" smtClean="0"/>
              <a:t> in the eyes of the customer.  </a:t>
            </a:r>
            <a:endParaRPr lang="en-US" dirty="0" smtClean="0"/>
          </a:p>
          <a:p>
            <a:endParaRPr lang="en-US" dirty="0"/>
          </a:p>
          <a:p>
            <a:r>
              <a:rPr lang="en-US" dirty="0" smtClean="0"/>
              <a:t>Now that the products are “mapped together”, they can be compared and contrasted in relation to each other.</a:t>
            </a:r>
          </a:p>
          <a:p>
            <a:endParaRPr lang="en-US" dirty="0" smtClean="0"/>
          </a:p>
          <a:p>
            <a:r>
              <a:rPr lang="en-US" dirty="0" smtClean="0"/>
              <a:t>In this example,  the position of each circle on the map indicates the brand’s perceived positioning on two dimensions important to the customer:  price and orientation (luxury vs. performance) .  The size of each circle on the map indicates the brand’s market share.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Brands positioned close to each other on a map are seen as similar </a:t>
            </a:r>
            <a:r>
              <a:rPr lang="en-US" b="1" dirty="0" smtClean="0"/>
              <a:t>by the consumer.</a:t>
            </a:r>
            <a:endParaRPr lang="en-US" dirty="0" smtClean="0"/>
          </a:p>
          <a:p>
            <a:endParaRPr lang="en-US" dirty="0" smtClean="0"/>
          </a:p>
          <a:p>
            <a:r>
              <a:rPr lang="en-US" dirty="0" smtClean="0"/>
              <a:t>The Toyota Land Cruiser (red dot) is perceived to be relatively affordable and more performance oriented.   </a:t>
            </a:r>
          </a:p>
          <a:p>
            <a:endParaRPr lang="en-US" dirty="0"/>
          </a:p>
          <a:p>
            <a:r>
              <a:rPr lang="en-US" dirty="0" smtClean="0"/>
              <a:t>What do you think Lexus’ positioning is?  (dark blue</a:t>
            </a:r>
            <a:r>
              <a:rPr lang="en-US" baseline="0" dirty="0" smtClean="0"/>
              <a:t> </a:t>
            </a:r>
            <a:r>
              <a:rPr lang="en-US" dirty="0" smtClean="0"/>
              <a:t>dot)</a:t>
            </a:r>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6</a:t>
            </a:fld>
            <a:endParaRPr lang="en-US"/>
          </a:p>
        </p:txBody>
      </p:sp>
    </p:spTree>
    <p:extLst>
      <p:ext uri="{BB962C8B-B14F-4D97-AF65-F5344CB8AC3E}">
        <p14:creationId xmlns:p14="http://schemas.microsoft.com/office/powerpoint/2010/main" val="1206962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Learning objective:</a:t>
            </a:r>
            <a:r>
              <a:rPr lang="en-US" baseline="0" dirty="0" smtClean="0"/>
              <a:t>	Students apply marketing concept just covered</a:t>
            </a:r>
          </a:p>
          <a:p>
            <a:endParaRPr lang="en-US" dirty="0" smtClean="0"/>
          </a:p>
          <a:p>
            <a:r>
              <a:rPr lang="en-US" b="1" dirty="0" smtClean="0"/>
              <a:t>Topic</a:t>
            </a:r>
            <a:r>
              <a:rPr lang="en-US" b="1" baseline="0" dirty="0" smtClean="0"/>
              <a:t> coverage: 	</a:t>
            </a:r>
            <a:r>
              <a:rPr lang="en-US" b="0" baseline="0" dirty="0" smtClean="0"/>
              <a:t>Positioning and positioning </a:t>
            </a:r>
            <a:r>
              <a:rPr lang="en-US" baseline="0" dirty="0" smtClean="0"/>
              <a:t>maps just covered</a:t>
            </a:r>
          </a:p>
          <a:p>
            <a:endParaRPr lang="en-US" dirty="0" smtClean="0"/>
          </a:p>
          <a:p>
            <a:r>
              <a:rPr lang="en-US" b="1" dirty="0" smtClean="0"/>
              <a:t>Product:  	</a:t>
            </a:r>
            <a:r>
              <a:rPr lang="en-US" dirty="0" smtClean="0"/>
              <a:t>Using think&gt;pair&gt;share, students simultaneously place the car</a:t>
            </a:r>
            <a:r>
              <a:rPr lang="en-US" baseline="0" dirty="0" smtClean="0"/>
              <a:t> brands</a:t>
            </a:r>
            <a:r>
              <a:rPr lang="en-US" dirty="0" smtClean="0"/>
              <a:t> </a:t>
            </a:r>
            <a:r>
              <a:rPr lang="en-US" baseline="0" dirty="0" smtClean="0"/>
              <a:t>on the positioning map on the white board.  On a sheet of paper, students map their group results and write group member names.  Students submit</a:t>
            </a:r>
            <a:r>
              <a:rPr lang="en-US" dirty="0" smtClean="0"/>
              <a:t> this</a:t>
            </a:r>
            <a:r>
              <a:rPr lang="en-US" baseline="0" dirty="0" smtClean="0"/>
              <a:t> sheet of paper at end of class.</a:t>
            </a:r>
          </a:p>
          <a:p>
            <a:endParaRPr lang="en-US" dirty="0" smtClean="0"/>
          </a:p>
          <a:p>
            <a:r>
              <a:rPr lang="en-US" b="1" dirty="0" smtClean="0"/>
              <a:t>Assessment</a:t>
            </a:r>
            <a:r>
              <a:rPr lang="en-US" dirty="0" smtClean="0"/>
              <a:t>:</a:t>
            </a:r>
            <a:r>
              <a:rPr lang="en-US" baseline="0" dirty="0" smtClean="0"/>
              <a:t>  	This is an in-class learning exercise rather than an evaluative exercise.  I can use it as an attendance check.</a:t>
            </a:r>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7</a:t>
            </a:fld>
            <a:endParaRPr lang="en-US"/>
          </a:p>
        </p:txBody>
      </p:sp>
    </p:spTree>
    <p:extLst>
      <p:ext uri="{BB962C8B-B14F-4D97-AF65-F5344CB8AC3E}">
        <p14:creationId xmlns:p14="http://schemas.microsoft.com/office/powerpoint/2010/main" val="9240230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8</a:t>
            </a:fld>
            <a:endParaRPr lang="en-US"/>
          </a:p>
        </p:txBody>
      </p:sp>
    </p:spTree>
    <p:extLst>
      <p:ext uri="{BB962C8B-B14F-4D97-AF65-F5344CB8AC3E}">
        <p14:creationId xmlns:p14="http://schemas.microsoft.com/office/powerpoint/2010/main" val="653313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Positioning must serve the needs and preferences of</a:t>
            </a:r>
            <a:r>
              <a:rPr lang="en-US" baseline="0" dirty="0" smtClean="0"/>
              <a:t> a </a:t>
            </a:r>
            <a:r>
              <a:rPr lang="en-US" dirty="0" smtClean="0"/>
              <a:t>well-defined target market.</a:t>
            </a:r>
          </a:p>
          <a:p>
            <a:endParaRPr lang="en-US" dirty="0"/>
          </a:p>
          <a:p>
            <a:r>
              <a:rPr lang="en-US" dirty="0" smtClean="0"/>
              <a:t>Ideally, a</a:t>
            </a:r>
            <a:r>
              <a:rPr lang="en-US" baseline="0" dirty="0" smtClean="0"/>
              <a:t> product’s </a:t>
            </a:r>
            <a:r>
              <a:rPr lang="en-US" dirty="0" smtClean="0"/>
              <a:t>positioning is the same as its associations in the market place.</a:t>
            </a:r>
            <a:endParaRPr lang="en-US" dirty="0"/>
          </a:p>
        </p:txBody>
      </p:sp>
      <p:sp>
        <p:nvSpPr>
          <p:cNvPr id="4" name="Slide Number Placeholder 3"/>
          <p:cNvSpPr>
            <a:spLocks noGrp="1"/>
          </p:cNvSpPr>
          <p:nvPr>
            <p:ph type="sldNum" sz="quarter" idx="10"/>
          </p:nvPr>
        </p:nvSpPr>
        <p:spPr/>
        <p:txBody>
          <a:bodyPr/>
          <a:lstStyle/>
          <a:p>
            <a:fld id="{D9D6B918-CF0D-4A73-A520-000DA99981D4}" type="slidenum">
              <a:rPr lang="en-US" smtClean="0"/>
              <a:t>9</a:t>
            </a:fld>
            <a:endParaRPr lang="en-US"/>
          </a:p>
        </p:txBody>
      </p:sp>
    </p:spTree>
    <p:extLst>
      <p:ext uri="{BB962C8B-B14F-4D97-AF65-F5344CB8AC3E}">
        <p14:creationId xmlns:p14="http://schemas.microsoft.com/office/powerpoint/2010/main" val="2975163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3/30/2016</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dirty="0"/>
              <a:t>3/30/2016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dirty="0"/>
              <a:t>3/30/2016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3/30/2016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3/30/2016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dirty="0"/>
              <a:t>3/30/2016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dirty="0"/>
              <a:t>3/30/2016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dirty="0"/>
              <a:t>3/30/2016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3/30/2016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Click to edit Master text styles</a:t>
            </a:r>
          </a:p>
        </p:txBody>
      </p:sp>
      <p:sp>
        <p:nvSpPr>
          <p:cNvPr id="5" name="Date Placeholder 4"/>
          <p:cNvSpPr>
            <a:spLocks noGrp="1"/>
          </p:cNvSpPr>
          <p:nvPr>
            <p:ph type="dt" sz="half" idx="10"/>
          </p:nvPr>
        </p:nvSpPr>
        <p:spPr/>
        <p:txBody>
          <a:bodyPr/>
          <a:lstStyle/>
          <a:p>
            <a:fld id="{AF6E2C9B-5FA2-460D-9BE7-B0812FC2A6FF}" type="datetimeFigureOut">
              <a:rPr lang="en-US" dirty="0"/>
              <a:t>3/30/2016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3/30/2016</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3/30/2016</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856" y="3291918"/>
            <a:ext cx="10513143" cy="3021850"/>
          </a:xfrm>
          <a:prstGeom prst="rect">
            <a:avLst/>
          </a:prstGeom>
        </p:spPr>
      </p:pic>
      <p:sp>
        <p:nvSpPr>
          <p:cNvPr id="2" name="Title 1"/>
          <p:cNvSpPr>
            <a:spLocks noGrp="1"/>
          </p:cNvSpPr>
          <p:nvPr>
            <p:ph type="title"/>
          </p:nvPr>
        </p:nvSpPr>
        <p:spPr/>
        <p:txBody>
          <a:bodyPr/>
          <a:lstStyle/>
          <a:p>
            <a:r>
              <a:rPr lang="en-US" dirty="0" smtClean="0"/>
              <a:t>Customer-Driven Marketing Strategy</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  How will we create value for the target customers?  How do we serve them?</a:t>
            </a:r>
          </a:p>
          <a:p>
            <a:pPr marL="0" indent="0">
              <a:buNone/>
            </a:pPr>
            <a:r>
              <a:rPr lang="en-US" dirty="0" smtClean="0"/>
              <a:t>	</a:t>
            </a:r>
            <a:r>
              <a:rPr lang="en-US" sz="3000" b="1" dirty="0" smtClean="0"/>
              <a:t>Product Positioning</a:t>
            </a:r>
            <a:endParaRPr lang="en-US" b="1" dirty="0" smtClean="0"/>
          </a:p>
          <a:p>
            <a:pPr marL="0" indent="0">
              <a:buNone/>
            </a:pPr>
            <a:r>
              <a:rPr lang="en-US" b="1" dirty="0"/>
              <a:t> </a:t>
            </a:r>
            <a:r>
              <a:rPr lang="en-US" b="1" dirty="0" smtClean="0"/>
              <a:t> </a:t>
            </a:r>
            <a:endParaRPr lang="en-US" b="1" dirty="0"/>
          </a:p>
        </p:txBody>
      </p:sp>
      <p:sp>
        <p:nvSpPr>
          <p:cNvPr id="7" name="TextBox 6"/>
          <p:cNvSpPr txBox="1"/>
          <p:nvPr/>
        </p:nvSpPr>
        <p:spPr>
          <a:xfrm>
            <a:off x="7814783" y="6317370"/>
            <a:ext cx="3808158" cy="369332"/>
          </a:xfrm>
          <a:prstGeom prst="rect">
            <a:avLst/>
          </a:prstGeom>
          <a:noFill/>
        </p:spPr>
        <p:txBody>
          <a:bodyPr wrap="none" rtlCol="0">
            <a:spAutoFit/>
          </a:bodyPr>
          <a:lstStyle/>
          <a:p>
            <a:r>
              <a:rPr lang="en-US" i="1" dirty="0" smtClean="0"/>
              <a:t>Source:  Philip Kotler &amp; Gary Armstrong</a:t>
            </a:r>
            <a:endParaRPr lang="en-US" i="1" dirty="0"/>
          </a:p>
        </p:txBody>
      </p:sp>
    </p:spTree>
    <p:extLst>
      <p:ext uri="{BB962C8B-B14F-4D97-AF65-F5344CB8AC3E}">
        <p14:creationId xmlns:p14="http://schemas.microsoft.com/office/powerpoint/2010/main" val="41561699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Starbucks</a:t>
            </a:r>
            <a:endParaRPr 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57224" y="1897619"/>
            <a:ext cx="10879810" cy="4027192"/>
          </a:xfrm>
        </p:spPr>
      </p:pic>
      <p:sp>
        <p:nvSpPr>
          <p:cNvPr id="8" name="TextBox 7"/>
          <p:cNvSpPr txBox="1"/>
          <p:nvPr/>
        </p:nvSpPr>
        <p:spPr>
          <a:xfrm>
            <a:off x="8946114" y="6112701"/>
            <a:ext cx="2483885" cy="369332"/>
          </a:xfrm>
          <a:prstGeom prst="rect">
            <a:avLst/>
          </a:prstGeom>
          <a:noFill/>
        </p:spPr>
        <p:txBody>
          <a:bodyPr wrap="none" rtlCol="0">
            <a:spAutoFit/>
          </a:bodyPr>
          <a:lstStyle/>
          <a:p>
            <a:r>
              <a:rPr lang="en-US" i="1" dirty="0" smtClean="0"/>
              <a:t>Image source:  Starbucks</a:t>
            </a:r>
            <a:endParaRPr lang="en-US" i="1" dirty="0"/>
          </a:p>
        </p:txBody>
      </p:sp>
    </p:spTree>
    <p:extLst>
      <p:ext uri="{BB962C8B-B14F-4D97-AF65-F5344CB8AC3E}">
        <p14:creationId xmlns:p14="http://schemas.microsoft.com/office/powerpoint/2010/main" val="42248271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Dunkin’ Donuts</a:t>
            </a:r>
            <a:endParaRPr lang="en-US" dirty="0"/>
          </a:p>
        </p:txBody>
      </p:sp>
      <p:pic>
        <p:nvPicPr>
          <p:cNvPr id="5" name="Content Placeholder 4"/>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657224" y="1891679"/>
            <a:ext cx="10772775" cy="3987572"/>
          </a:xfrm>
        </p:spPr>
      </p:pic>
      <p:sp>
        <p:nvSpPr>
          <p:cNvPr id="6" name="TextBox 5"/>
          <p:cNvSpPr txBox="1"/>
          <p:nvPr/>
        </p:nvSpPr>
        <p:spPr>
          <a:xfrm>
            <a:off x="5385780" y="6036501"/>
            <a:ext cx="6133987" cy="369332"/>
          </a:xfrm>
          <a:prstGeom prst="rect">
            <a:avLst/>
          </a:prstGeom>
          <a:noFill/>
        </p:spPr>
        <p:txBody>
          <a:bodyPr wrap="none" rtlCol="0">
            <a:spAutoFit/>
          </a:bodyPr>
          <a:lstStyle/>
          <a:p>
            <a:r>
              <a:rPr lang="en-US" i="1" dirty="0" smtClean="0"/>
              <a:t>Image sources:  </a:t>
            </a:r>
            <a:r>
              <a:rPr lang="en-US" i="1" dirty="0" err="1" smtClean="0"/>
              <a:t>Dmar</a:t>
            </a:r>
            <a:r>
              <a:rPr lang="en-US" i="1" dirty="0" smtClean="0"/>
              <a:t> Construction, </a:t>
            </a:r>
            <a:r>
              <a:rPr lang="en-US" i="1" dirty="0" err="1" smtClean="0"/>
              <a:t>Prellwitz</a:t>
            </a:r>
            <a:r>
              <a:rPr lang="en-US" i="1" dirty="0" smtClean="0"/>
              <a:t> </a:t>
            </a:r>
            <a:r>
              <a:rPr lang="en-US" i="1" dirty="0" err="1" smtClean="0"/>
              <a:t>Chilinski</a:t>
            </a:r>
            <a:r>
              <a:rPr lang="en-US" i="1" dirty="0" smtClean="0"/>
              <a:t> Associates</a:t>
            </a:r>
            <a:endParaRPr lang="en-US" i="1" dirty="0"/>
          </a:p>
        </p:txBody>
      </p:sp>
    </p:spTree>
    <p:extLst>
      <p:ext uri="{BB962C8B-B14F-4D97-AF65-F5344CB8AC3E}">
        <p14:creationId xmlns:p14="http://schemas.microsoft.com/office/powerpoint/2010/main" val="1179331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9048" y="2854119"/>
            <a:ext cx="5648940" cy="3767137"/>
          </a:xfrm>
          <a:prstGeom prst="rect">
            <a:avLst/>
          </a:prstGeom>
        </p:spPr>
      </p:pic>
      <p:sp>
        <p:nvSpPr>
          <p:cNvPr id="2" name="Title 1"/>
          <p:cNvSpPr>
            <a:spLocks noGrp="1"/>
          </p:cNvSpPr>
          <p:nvPr>
            <p:ph type="title"/>
          </p:nvPr>
        </p:nvSpPr>
        <p:spPr/>
        <p:txBody>
          <a:bodyPr/>
          <a:lstStyle/>
          <a:p>
            <a:r>
              <a:rPr lang="en-US" dirty="0" smtClean="0"/>
              <a:t>America Runs on Dunkin’</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  Dunkin’ has an “everyman” kind of positioning.  Its ads show ordinary people relying on the company to get them thru to </a:t>
            </a:r>
            <a:r>
              <a:rPr lang="en-US" dirty="0" smtClean="0"/>
              <a:t>day.</a:t>
            </a:r>
            <a:r>
              <a:rPr lang="en-US" dirty="0" smtClean="0"/>
              <a:t/>
            </a:r>
            <a:br>
              <a:rPr lang="en-US" dirty="0" smtClean="0"/>
            </a:br>
            <a:endParaRPr lang="en-US" dirty="0" smtClean="0"/>
          </a:p>
          <a:p>
            <a:pPr>
              <a:buFont typeface="Arial" panose="020B0604020202020204" pitchFamily="34" charset="0"/>
              <a:buChar char="•"/>
            </a:pPr>
            <a:r>
              <a:rPr lang="en-US" dirty="0"/>
              <a:t> </a:t>
            </a:r>
            <a:r>
              <a:rPr lang="en-US" dirty="0" smtClean="0"/>
              <a:t> The campaign cheers on everyday people who keep America running by reminding them they can take on any task, even during challenging </a:t>
            </a:r>
            <a:r>
              <a:rPr lang="en-US" dirty="0" smtClean="0"/>
              <a:t>times. </a:t>
            </a:r>
            <a:endParaRPr lang="en-US"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62361" y="5777865"/>
            <a:ext cx="4762500" cy="952500"/>
          </a:xfrm>
          <a:prstGeom prst="rect">
            <a:avLst/>
          </a:prstGeom>
        </p:spPr>
      </p:pic>
    </p:spTree>
    <p:extLst>
      <p:ext uri="{BB962C8B-B14F-4D97-AF65-F5344CB8AC3E}">
        <p14:creationId xmlns:p14="http://schemas.microsoft.com/office/powerpoint/2010/main" val="243880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Position</a:t>
            </a:r>
            <a:endParaRPr lang="en-US" dirty="0"/>
          </a:p>
        </p:txBody>
      </p:sp>
      <p:sp>
        <p:nvSpPr>
          <p:cNvPr id="3" name="Content Placeholder 2"/>
          <p:cNvSpPr>
            <a:spLocks noGrp="1"/>
          </p:cNvSpPr>
          <p:nvPr>
            <p:ph idx="1"/>
          </p:nvPr>
        </p:nvSpPr>
        <p:spPr>
          <a:xfrm>
            <a:off x="676656" y="2011680"/>
            <a:ext cx="10753725" cy="3944277"/>
          </a:xfrm>
        </p:spPr>
        <p:txBody>
          <a:bodyPr/>
          <a:lstStyle/>
          <a:p>
            <a:pPr>
              <a:buFont typeface="Arial" panose="020B0604020202020204" pitchFamily="34" charset="0"/>
              <a:buChar char="•"/>
            </a:pPr>
            <a:r>
              <a:rPr lang="en-US" dirty="0" smtClean="0"/>
              <a:t>  The place the product occupies in the </a:t>
            </a:r>
            <a:r>
              <a:rPr lang="en-US" b="1" dirty="0" smtClean="0"/>
              <a:t>target</a:t>
            </a:r>
            <a:r>
              <a:rPr lang="en-US" dirty="0" smtClean="0"/>
              <a:t> </a:t>
            </a:r>
            <a:r>
              <a:rPr lang="en-US" b="1" dirty="0" smtClean="0"/>
              <a:t>customer’s</a:t>
            </a:r>
            <a:r>
              <a:rPr lang="en-US" dirty="0" smtClean="0"/>
              <a:t> </a:t>
            </a:r>
            <a:r>
              <a:rPr lang="en-US" b="1" dirty="0" smtClean="0"/>
              <a:t>mind</a:t>
            </a:r>
            <a:r>
              <a:rPr lang="en-US" dirty="0" smtClean="0"/>
              <a:t> relative to competing products</a:t>
            </a:r>
            <a:br>
              <a:rPr lang="en-US" dirty="0" smtClean="0"/>
            </a:br>
            <a:endParaRPr lang="en-US" dirty="0" smtClean="0"/>
          </a:p>
          <a:p>
            <a:pPr>
              <a:buFont typeface="Arial" panose="020B0604020202020204" pitchFamily="34" charset="0"/>
              <a:buChar char="•"/>
            </a:pPr>
            <a:r>
              <a:rPr lang="en-US" dirty="0"/>
              <a:t> </a:t>
            </a:r>
            <a:r>
              <a:rPr lang="en-US" dirty="0" smtClean="0"/>
              <a:t> Company identifies and selects </a:t>
            </a:r>
            <a:r>
              <a:rPr lang="en-US" b="1" dirty="0" smtClean="0"/>
              <a:t>one primary benefit </a:t>
            </a:r>
            <a:r>
              <a:rPr lang="en-US" dirty="0" smtClean="0"/>
              <a:t>on which to position itself vs. competitive offerings</a:t>
            </a:r>
            <a:br>
              <a:rPr lang="en-US" dirty="0" smtClean="0"/>
            </a:br>
            <a:r>
              <a:rPr lang="en-US" dirty="0" smtClean="0"/>
              <a:t>	</a:t>
            </a:r>
            <a:r>
              <a:rPr lang="en-US" sz="2100" dirty="0" smtClean="0"/>
              <a:t>If the company positions its products as offering the best quality, it must actually 	differentiate the product so that it </a:t>
            </a:r>
            <a:r>
              <a:rPr lang="en-US" sz="2100" i="1" dirty="0" smtClean="0"/>
              <a:t>delivers </a:t>
            </a:r>
            <a:r>
              <a:rPr lang="en-US" sz="2100" dirty="0" smtClean="0"/>
              <a:t>the promised level of quality.</a:t>
            </a:r>
            <a:br>
              <a:rPr lang="en-US" sz="2100" dirty="0" smtClean="0"/>
            </a:br>
            <a:endParaRPr lang="en-US" sz="2100" dirty="0" smtClean="0"/>
          </a:p>
          <a:p>
            <a:pPr>
              <a:buFont typeface="Arial" panose="020B0604020202020204" pitchFamily="34" charset="0"/>
              <a:buChar char="•"/>
            </a:pPr>
            <a:r>
              <a:rPr lang="en-US" dirty="0" smtClean="0"/>
              <a:t>  Company must then effectively </a:t>
            </a:r>
            <a:r>
              <a:rPr lang="en-US" dirty="0"/>
              <a:t>deliver </a:t>
            </a:r>
            <a:r>
              <a:rPr lang="en-US" dirty="0" smtClean="0"/>
              <a:t>and communicate the chosen position to its target market</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2361" y="5777865"/>
            <a:ext cx="4762500" cy="952500"/>
          </a:xfrm>
          <a:prstGeom prst="rect">
            <a:avLst/>
          </a:prstGeom>
        </p:spPr>
      </p:pic>
    </p:spTree>
    <p:extLst>
      <p:ext uri="{BB962C8B-B14F-4D97-AF65-F5344CB8AC3E}">
        <p14:creationId xmlns:p14="http://schemas.microsoft.com/office/powerpoint/2010/main" val="40683747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2361" y="5777865"/>
            <a:ext cx="4762500" cy="952500"/>
          </a:xfrm>
          <a:prstGeom prst="rect">
            <a:avLst/>
          </a:prstGeom>
        </p:spPr>
      </p:pic>
      <p:sp>
        <p:nvSpPr>
          <p:cNvPr id="2" name="Title 1"/>
          <p:cNvSpPr>
            <a:spLocks noGrp="1"/>
          </p:cNvSpPr>
          <p:nvPr>
            <p:ph type="title"/>
          </p:nvPr>
        </p:nvSpPr>
        <p:spPr/>
        <p:txBody>
          <a:bodyPr/>
          <a:lstStyle/>
          <a:p>
            <a:r>
              <a:rPr lang="en-US" dirty="0" smtClean="0"/>
              <a:t>“Today was good.  Today was fun. Tomorrow is </a:t>
            </a:r>
            <a:r>
              <a:rPr lang="en-US" smtClean="0"/>
              <a:t>another one.”</a:t>
            </a:r>
            <a:endParaRPr lang="en-US" dirty="0"/>
          </a:p>
        </p:txBody>
      </p:sp>
      <p:sp>
        <p:nvSpPr>
          <p:cNvPr id="3" name="Content Placeholder 2"/>
          <p:cNvSpPr>
            <a:spLocks noGrp="1"/>
          </p:cNvSpPr>
          <p:nvPr>
            <p:ph idx="1"/>
          </p:nvPr>
        </p:nvSpPr>
        <p:spPr>
          <a:xfrm>
            <a:off x="676656" y="2135250"/>
            <a:ext cx="10753725" cy="4179053"/>
          </a:xfrm>
        </p:spPr>
        <p:txBody>
          <a:bodyPr>
            <a:normAutofit fontScale="40000" lnSpcReduction="20000"/>
          </a:bodyPr>
          <a:lstStyle/>
          <a:p>
            <a:pPr>
              <a:buFont typeface="Arial" panose="020B0604020202020204" pitchFamily="34" charset="0"/>
              <a:buChar char="•"/>
            </a:pPr>
            <a:r>
              <a:rPr lang="en-US" dirty="0" smtClean="0"/>
              <a:t>  </a:t>
            </a:r>
            <a:r>
              <a:rPr lang="en-US" sz="6000" dirty="0" smtClean="0"/>
              <a:t>Additional reading:  positioning &amp; branding</a:t>
            </a:r>
          </a:p>
          <a:p>
            <a:pPr marL="0" indent="0">
              <a:buNone/>
            </a:pPr>
            <a:r>
              <a:rPr lang="en-US" dirty="0"/>
              <a:t>	</a:t>
            </a:r>
            <a:r>
              <a:rPr lang="en-US" sz="4500" dirty="0" smtClean="0"/>
              <a:t>David </a:t>
            </a:r>
            <a:r>
              <a:rPr lang="en-US" sz="4500" dirty="0" err="1" smtClean="0"/>
              <a:t>Aaker</a:t>
            </a:r>
            <a:r>
              <a:rPr lang="en-US" sz="4500" dirty="0" smtClean="0"/>
              <a:t>:  prophet.com, branding books</a:t>
            </a:r>
          </a:p>
          <a:p>
            <a:pPr marL="0" indent="0">
              <a:buNone/>
            </a:pPr>
            <a:r>
              <a:rPr lang="en-US" sz="4500" dirty="0"/>
              <a:t>	</a:t>
            </a:r>
            <a:r>
              <a:rPr lang="en-US" sz="4500" dirty="0" smtClean="0"/>
              <a:t>Tim Calkins:  </a:t>
            </a:r>
            <a:r>
              <a:rPr lang="en-US" sz="4500" i="1" dirty="0" smtClean="0"/>
              <a:t>Breakthrough Marketing Plans</a:t>
            </a:r>
            <a:r>
              <a:rPr lang="en-US" sz="4500" dirty="0"/>
              <a:t>	</a:t>
            </a:r>
            <a:endParaRPr lang="en-US" sz="4500" dirty="0" smtClean="0"/>
          </a:p>
          <a:p>
            <a:pPr marL="0" indent="0">
              <a:buNone/>
            </a:pPr>
            <a:r>
              <a:rPr lang="en-US" sz="4500" i="1" dirty="0" smtClean="0"/>
              <a:t>	</a:t>
            </a:r>
            <a:r>
              <a:rPr lang="en-US" sz="4500" dirty="0" smtClean="0"/>
              <a:t>Al Reis and Jack Trout:   </a:t>
            </a:r>
            <a:r>
              <a:rPr lang="en-US" sz="4500" i="1" dirty="0" smtClean="0"/>
              <a:t>Positioning</a:t>
            </a:r>
            <a:r>
              <a:rPr lang="en-US" sz="4500" i="1" dirty="0"/>
              <a:t>:  The Battle for Your Mind</a:t>
            </a:r>
            <a:r>
              <a:rPr lang="en-US" sz="3500" dirty="0" smtClean="0"/>
              <a:t/>
            </a:r>
            <a:br>
              <a:rPr lang="en-US" sz="3500" dirty="0" smtClean="0"/>
            </a:br>
            <a:endParaRPr lang="en-US" sz="3500" dirty="0" smtClean="0"/>
          </a:p>
          <a:p>
            <a:pPr>
              <a:buFont typeface="Arial" panose="020B0604020202020204" pitchFamily="34" charset="0"/>
              <a:buChar char="•"/>
            </a:pPr>
            <a:r>
              <a:rPr lang="en-US" dirty="0" smtClean="0"/>
              <a:t>  </a:t>
            </a:r>
            <a:r>
              <a:rPr lang="en-US" sz="6000" dirty="0" smtClean="0"/>
              <a:t>“3-2-1”</a:t>
            </a:r>
            <a:r>
              <a:rPr lang="en-US" sz="6000" dirty="0" smtClean="0"/>
              <a:t> </a:t>
            </a:r>
            <a:r>
              <a:rPr lang="en-US" sz="6000" dirty="0" smtClean="0"/>
              <a:t>assignment due </a:t>
            </a:r>
            <a:r>
              <a:rPr lang="en-US" sz="6000" dirty="0" smtClean="0"/>
              <a:t>9:00 p.m. </a:t>
            </a:r>
            <a:r>
              <a:rPr lang="en-US" sz="6000" dirty="0" smtClean="0"/>
              <a:t>tonight</a:t>
            </a:r>
          </a:p>
          <a:p>
            <a:pPr marL="0" lvl="2" indent="0">
              <a:buNone/>
            </a:pPr>
            <a:r>
              <a:rPr lang="en-US" dirty="0"/>
              <a:t>	</a:t>
            </a:r>
            <a:r>
              <a:rPr lang="en-US" sz="4500" i="0" dirty="0" smtClean="0"/>
              <a:t>Please complete on </a:t>
            </a:r>
            <a:r>
              <a:rPr lang="en-US" sz="4500" i="0" dirty="0" err="1" smtClean="0"/>
              <a:t>BlackBoard</a:t>
            </a:r>
            <a:r>
              <a:rPr lang="en-US" sz="4500" i="0" dirty="0" smtClean="0"/>
              <a:t>; I will review and post answers online by the next class. Thank you! </a:t>
            </a:r>
          </a:p>
          <a:p>
            <a:pPr marL="0" lvl="2" indent="0">
              <a:buNone/>
            </a:pPr>
            <a:endParaRPr lang="en-US" sz="2400" i="0" dirty="0" smtClean="0"/>
          </a:p>
          <a:p>
            <a:pPr>
              <a:buFont typeface="Arial" panose="020B0604020202020204" pitchFamily="34" charset="0"/>
              <a:buChar char="•"/>
            </a:pPr>
            <a:r>
              <a:rPr lang="en-US" dirty="0" smtClean="0"/>
              <a:t>  </a:t>
            </a:r>
            <a:r>
              <a:rPr lang="en-US" sz="6000" dirty="0" smtClean="0"/>
              <a:t>Homework</a:t>
            </a:r>
          </a:p>
          <a:p>
            <a:pPr marL="0" lvl="2" indent="0">
              <a:buNone/>
            </a:pPr>
            <a:r>
              <a:rPr lang="en-US" i="0" dirty="0"/>
              <a:t>	</a:t>
            </a:r>
            <a:r>
              <a:rPr lang="en-US" sz="4500" i="0" dirty="0" smtClean="0"/>
              <a:t>Please complete the homework assignment posted on </a:t>
            </a:r>
            <a:r>
              <a:rPr lang="en-US" sz="4500" i="0" dirty="0" err="1" smtClean="0"/>
              <a:t>BlackBoard</a:t>
            </a:r>
            <a:r>
              <a:rPr lang="en-US" sz="4500" i="0" dirty="0" smtClean="0"/>
              <a:t> and bring it to next class</a:t>
            </a:r>
          </a:p>
          <a:p>
            <a:pPr>
              <a:buFont typeface="Arial" panose="020B0604020202020204" pitchFamily="34" charset="0"/>
              <a:buChar char="•"/>
            </a:pPr>
            <a:r>
              <a:rPr lang="en-US" dirty="0" smtClean="0"/>
              <a:t>  </a:t>
            </a:r>
            <a:r>
              <a:rPr lang="en-US" sz="6000" dirty="0" smtClean="0"/>
              <a:t>Next class</a:t>
            </a:r>
          </a:p>
          <a:p>
            <a:pPr marL="4572" lvl="1" indent="0">
              <a:buNone/>
            </a:pPr>
            <a:r>
              <a:rPr lang="en-US" dirty="0"/>
              <a:t>	</a:t>
            </a:r>
            <a:r>
              <a:rPr lang="en-US" sz="4500" dirty="0" smtClean="0"/>
              <a:t>Value proposition</a:t>
            </a:r>
          </a:p>
          <a:p>
            <a:pPr marL="4572" lvl="1" indent="0">
              <a:buNone/>
            </a:pPr>
            <a:r>
              <a:rPr lang="en-US" sz="4500" dirty="0"/>
              <a:t>	</a:t>
            </a:r>
            <a:r>
              <a:rPr lang="en-US" sz="4500" dirty="0" smtClean="0"/>
              <a:t>Products &amp; services</a:t>
            </a:r>
          </a:p>
          <a:p>
            <a:pPr marL="4572" lvl="1" indent="0">
              <a:buNone/>
            </a:pPr>
            <a:r>
              <a:rPr lang="en-US" sz="4500" dirty="0"/>
              <a:t>	</a:t>
            </a:r>
            <a:r>
              <a:rPr lang="en-US" sz="4500" dirty="0" smtClean="0"/>
              <a:t>Branding</a:t>
            </a:r>
            <a:endParaRPr lang="en-US" sz="4500" dirty="0"/>
          </a:p>
        </p:txBody>
      </p:sp>
    </p:spTree>
    <p:extLst>
      <p:ext uri="{BB962C8B-B14F-4D97-AF65-F5344CB8AC3E}">
        <p14:creationId xmlns:p14="http://schemas.microsoft.com/office/powerpoint/2010/main" val="230902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Positioning Section, </a:t>
            </a:r>
            <a:r>
              <a:rPr lang="en-US" dirty="0" smtClean="0"/>
              <a:t>Students Will be Able to:</a:t>
            </a:r>
            <a:endParaRPr lang="en-US" dirty="0"/>
          </a:p>
        </p:txBody>
      </p:sp>
      <p:sp>
        <p:nvSpPr>
          <p:cNvPr id="3" name="Content Placeholder 2"/>
          <p:cNvSpPr>
            <a:spLocks noGrp="1"/>
          </p:cNvSpPr>
          <p:nvPr>
            <p:ph idx="1"/>
          </p:nvPr>
        </p:nvSpPr>
        <p:spPr>
          <a:xfrm>
            <a:off x="676656" y="2228247"/>
            <a:ext cx="10753725" cy="3766185"/>
          </a:xfrm>
        </p:spPr>
        <p:txBody>
          <a:bodyPr/>
          <a:lstStyle/>
          <a:p>
            <a:pPr>
              <a:buFont typeface="Arial" panose="020B0604020202020204" pitchFamily="34" charset="0"/>
              <a:buChar char="•"/>
            </a:pPr>
            <a:r>
              <a:rPr lang="en-US" dirty="0" smtClean="0"/>
              <a:t>  Define product positioning</a:t>
            </a:r>
            <a:br>
              <a:rPr lang="en-US" dirty="0" smtClean="0"/>
            </a:br>
            <a:endParaRPr lang="en-US" dirty="0" smtClean="0"/>
          </a:p>
          <a:p>
            <a:pPr>
              <a:buFont typeface="Arial" panose="020B0604020202020204" pitchFamily="34" charset="0"/>
              <a:buChar char="•"/>
            </a:pPr>
            <a:r>
              <a:rPr lang="en-US" dirty="0"/>
              <a:t> </a:t>
            </a:r>
            <a:r>
              <a:rPr lang="en-US" dirty="0" smtClean="0"/>
              <a:t> Explain how companies position products against competitive offerings</a:t>
            </a:r>
            <a:br>
              <a:rPr lang="en-US" dirty="0" smtClean="0"/>
            </a:br>
            <a:endParaRPr lang="en-US" dirty="0" smtClean="0"/>
          </a:p>
          <a:p>
            <a:pPr>
              <a:buFont typeface="Arial" panose="020B0604020202020204" pitchFamily="34" charset="0"/>
              <a:buChar char="•"/>
            </a:pPr>
            <a:r>
              <a:rPr lang="en-US" dirty="0"/>
              <a:t> </a:t>
            </a:r>
            <a:r>
              <a:rPr lang="en-US" dirty="0" smtClean="0"/>
              <a:t> </a:t>
            </a:r>
            <a:r>
              <a:rPr lang="en-US" dirty="0" smtClean="0"/>
              <a:t>Analyze </a:t>
            </a:r>
            <a:r>
              <a:rPr lang="en-US" dirty="0" smtClean="0"/>
              <a:t>real-world marketing scenarios</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2361" y="5777865"/>
            <a:ext cx="4762500" cy="952500"/>
          </a:xfrm>
          <a:prstGeom prst="rect">
            <a:avLst/>
          </a:prstGeom>
        </p:spPr>
      </p:pic>
    </p:spTree>
    <p:extLst>
      <p:ext uri="{BB962C8B-B14F-4D97-AF65-F5344CB8AC3E}">
        <p14:creationId xmlns:p14="http://schemas.microsoft.com/office/powerpoint/2010/main" val="27433332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Position</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  How a product is defined </a:t>
            </a:r>
            <a:r>
              <a:rPr lang="en-US" b="1" dirty="0" smtClean="0"/>
              <a:t>by the consumer </a:t>
            </a:r>
            <a:r>
              <a:rPr lang="en-US" dirty="0" smtClean="0"/>
              <a:t>on attributes important to him/her</a:t>
            </a:r>
            <a:br>
              <a:rPr lang="en-US" dirty="0" smtClean="0"/>
            </a:br>
            <a:endParaRPr lang="en-US" dirty="0" smtClean="0"/>
          </a:p>
          <a:p>
            <a:pPr>
              <a:buFont typeface="Arial" panose="020B0604020202020204" pitchFamily="34" charset="0"/>
              <a:buChar char="•"/>
            </a:pPr>
            <a:r>
              <a:rPr lang="en-US" dirty="0"/>
              <a:t> </a:t>
            </a:r>
            <a:r>
              <a:rPr lang="en-US" dirty="0" smtClean="0"/>
              <a:t> The place the product occupies in the </a:t>
            </a:r>
            <a:r>
              <a:rPr lang="en-US" b="1" dirty="0" smtClean="0"/>
              <a:t>consumer’s mind</a:t>
            </a:r>
            <a:r>
              <a:rPr lang="en-US" dirty="0" smtClean="0"/>
              <a:t> relative to competing products</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2361" y="5777865"/>
            <a:ext cx="4762500" cy="952500"/>
          </a:xfrm>
          <a:prstGeom prst="rect">
            <a:avLst/>
          </a:prstGeom>
        </p:spPr>
      </p:pic>
    </p:spTree>
    <p:extLst>
      <p:ext uri="{BB962C8B-B14F-4D97-AF65-F5344CB8AC3E}">
        <p14:creationId xmlns:p14="http://schemas.microsoft.com/office/powerpoint/2010/main" val="2468995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Positioning:  An Essential Tool for How a Brand Will Compete in the Market</a:t>
            </a:r>
            <a:endParaRPr lang="en-US" dirty="0"/>
          </a:p>
        </p:txBody>
      </p:sp>
      <p:sp>
        <p:nvSpPr>
          <p:cNvPr id="3" name="Content Placeholder 2"/>
          <p:cNvSpPr>
            <a:spLocks noGrp="1"/>
          </p:cNvSpPr>
          <p:nvPr>
            <p:ph idx="1"/>
          </p:nvPr>
        </p:nvSpPr>
        <p:spPr>
          <a:xfrm>
            <a:off x="676656" y="2160535"/>
            <a:ext cx="10753725" cy="3766185"/>
          </a:xfrm>
        </p:spPr>
        <p:txBody>
          <a:bodyPr/>
          <a:lstStyle/>
          <a:p>
            <a:pPr>
              <a:buFont typeface="Arial" panose="020B0604020202020204" pitchFamily="34" charset="0"/>
              <a:buChar char="•"/>
            </a:pPr>
            <a:r>
              <a:rPr lang="en-US" dirty="0"/>
              <a:t> </a:t>
            </a:r>
            <a:r>
              <a:rPr lang="en-US" dirty="0" smtClean="0"/>
              <a:t> What the brand means, what it stands for</a:t>
            </a:r>
          </a:p>
          <a:p>
            <a:pPr>
              <a:buFont typeface="Arial" panose="020B0604020202020204" pitchFamily="34" charset="0"/>
              <a:buChar char="•"/>
            </a:pPr>
            <a:r>
              <a:rPr lang="en-US" dirty="0"/>
              <a:t> </a:t>
            </a:r>
            <a:r>
              <a:rPr lang="en-US" dirty="0" smtClean="0"/>
              <a:t> Best brands stand for something unique</a:t>
            </a:r>
          </a:p>
          <a:p>
            <a:pPr marL="0" indent="0">
              <a:buNone/>
            </a:pPr>
            <a:r>
              <a:rPr lang="en-US" dirty="0"/>
              <a:t>	</a:t>
            </a:r>
            <a:r>
              <a:rPr lang="en-US" dirty="0" smtClean="0"/>
              <a:t>BMW – Performance</a:t>
            </a:r>
          </a:p>
          <a:p>
            <a:pPr marL="0" indent="0">
              <a:buNone/>
            </a:pPr>
            <a:r>
              <a:rPr lang="en-US" dirty="0"/>
              <a:t>	Volvo – </a:t>
            </a:r>
            <a:r>
              <a:rPr lang="en-US" dirty="0" smtClean="0"/>
              <a:t>Safety</a:t>
            </a:r>
          </a:p>
          <a:p>
            <a:pPr marL="0" indent="0">
              <a:buNone/>
            </a:pPr>
            <a:r>
              <a:rPr lang="en-US" dirty="0"/>
              <a:t>	</a:t>
            </a:r>
            <a:r>
              <a:rPr lang="en-US" dirty="0" smtClean="0"/>
              <a:t>Rolls Royce – Luxury</a:t>
            </a:r>
            <a:br>
              <a:rPr lang="en-US" dirty="0" smtClean="0"/>
            </a:br>
            <a:endParaRPr lang="en-US" dirty="0" smtClean="0"/>
          </a:p>
          <a:p>
            <a:pPr>
              <a:buFont typeface="Arial" panose="020B0604020202020204" pitchFamily="34" charset="0"/>
              <a:buChar char="•"/>
            </a:pPr>
            <a:r>
              <a:rPr lang="en-US" dirty="0" smtClean="0"/>
              <a:t>How the product competes with others in the target market segment  </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2361" y="5777865"/>
            <a:ext cx="4762500" cy="952500"/>
          </a:xfrm>
          <a:prstGeom prst="rect">
            <a:avLst/>
          </a:prstGeom>
        </p:spPr>
      </p:pic>
    </p:spTree>
    <p:extLst>
      <p:ext uri="{BB962C8B-B14F-4D97-AF65-F5344CB8AC3E}">
        <p14:creationId xmlns:p14="http://schemas.microsoft.com/office/powerpoint/2010/main" val="45298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Perceptual Positioning Map</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  Visually displays </a:t>
            </a:r>
            <a:r>
              <a:rPr lang="en-US" b="1" dirty="0" smtClean="0"/>
              <a:t>consumer</a:t>
            </a:r>
            <a:r>
              <a:rPr lang="en-US" dirty="0" smtClean="0"/>
              <a:t> perceptions of competing brands on two important buying dimensions</a:t>
            </a:r>
            <a:br>
              <a:rPr lang="en-US" dirty="0" smtClean="0"/>
            </a:br>
            <a:endParaRPr lang="en-US" dirty="0" smtClean="0"/>
          </a:p>
          <a:p>
            <a:pPr>
              <a:buFont typeface="Arial" panose="020B0604020202020204" pitchFamily="34" charset="0"/>
              <a:buChar char="•"/>
            </a:pPr>
            <a:r>
              <a:rPr lang="en-US" dirty="0"/>
              <a:t> </a:t>
            </a:r>
            <a:r>
              <a:rPr lang="en-US" dirty="0" smtClean="0"/>
              <a:t> </a:t>
            </a:r>
            <a:r>
              <a:rPr lang="en-US" dirty="0"/>
              <a:t>Perceptual maps show differentiation among products in the </a:t>
            </a:r>
            <a:r>
              <a:rPr lang="en-US" b="1" dirty="0"/>
              <a:t>customer’s mind</a:t>
            </a:r>
            <a:r>
              <a:rPr lang="en-US" dirty="0" smtClean="0"/>
              <a:t/>
            </a:r>
            <a:br>
              <a:rPr lang="en-US" dirty="0" smtClean="0"/>
            </a:br>
            <a:endParaRPr lang="en-US" dirty="0" smtClean="0"/>
          </a:p>
          <a:p>
            <a:pPr>
              <a:buFont typeface="Arial" panose="020B0604020202020204" pitchFamily="34" charset="0"/>
              <a:buChar char="•"/>
            </a:pPr>
            <a:r>
              <a:rPr lang="en-US" dirty="0" smtClean="0"/>
              <a:t>  Allows compare and contrast of competing products along certain criteria </a:t>
            </a:r>
            <a:r>
              <a:rPr lang="en-US" b="1" dirty="0" smtClean="0"/>
              <a:t>important to the target customer</a:t>
            </a:r>
          </a:p>
          <a:p>
            <a:pPr marL="4572" lvl="1" indent="0">
              <a:buNone/>
            </a:pPr>
            <a:r>
              <a:rPr lang="en-US" b="1" dirty="0"/>
              <a:t>	</a:t>
            </a:r>
            <a:r>
              <a:rPr lang="en-US" dirty="0" smtClean="0"/>
              <a:t>Can assess strengths and weaknesses relative to competing </a:t>
            </a:r>
            <a:r>
              <a:rPr lang="en-US" dirty="0" smtClean="0"/>
              <a:t>brands</a:t>
            </a:r>
            <a:endParaRPr lang="en-US" dirty="0" smtClean="0"/>
          </a:p>
          <a:p>
            <a:pPr>
              <a:buFont typeface="Arial" panose="020B0604020202020204" pitchFamily="34" charset="0"/>
              <a:buChar char="•"/>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2361" y="5777865"/>
            <a:ext cx="4762500" cy="952500"/>
          </a:xfrm>
          <a:prstGeom prst="rect">
            <a:avLst/>
          </a:prstGeom>
        </p:spPr>
      </p:pic>
    </p:spTree>
    <p:extLst>
      <p:ext uri="{BB962C8B-B14F-4D97-AF65-F5344CB8AC3E}">
        <p14:creationId xmlns:p14="http://schemas.microsoft.com/office/powerpoint/2010/main" val="2366761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4010" y="1623156"/>
            <a:ext cx="7949206" cy="4076190"/>
          </a:xfrm>
          <a:prstGeom prst="rect">
            <a:avLst/>
          </a:prstGeom>
        </p:spPr>
      </p:pic>
      <p:sp>
        <p:nvSpPr>
          <p:cNvPr id="2" name="Title 1"/>
          <p:cNvSpPr>
            <a:spLocks noGrp="1"/>
          </p:cNvSpPr>
          <p:nvPr>
            <p:ph type="title"/>
          </p:nvPr>
        </p:nvSpPr>
        <p:spPr/>
        <p:txBody>
          <a:bodyPr/>
          <a:lstStyle/>
          <a:p>
            <a:r>
              <a:rPr lang="en-US" dirty="0" smtClean="0"/>
              <a:t>Positioning Map:  Large Luxury SUVs </a:t>
            </a:r>
            <a:r>
              <a:rPr lang="en-US" sz="4000" dirty="0" smtClean="0"/>
              <a:t>2010</a:t>
            </a:r>
            <a:endParaRPr lang="en-US" sz="4000" dirty="0"/>
          </a:p>
        </p:txBody>
      </p:sp>
      <p:sp>
        <p:nvSpPr>
          <p:cNvPr id="6" name="TextBox 5"/>
          <p:cNvSpPr txBox="1"/>
          <p:nvPr/>
        </p:nvSpPr>
        <p:spPr>
          <a:xfrm>
            <a:off x="1505260" y="5593278"/>
            <a:ext cx="9669423" cy="1154162"/>
          </a:xfrm>
          <a:prstGeom prst="rect">
            <a:avLst/>
          </a:prstGeom>
          <a:noFill/>
        </p:spPr>
        <p:txBody>
          <a:bodyPr wrap="square" rtlCol="0">
            <a:spAutoFit/>
          </a:bodyPr>
          <a:lstStyle/>
          <a:p>
            <a:pPr marL="285750" indent="-285750">
              <a:buFont typeface="Arial" panose="020B0604020202020204" pitchFamily="34" charset="0"/>
              <a:buChar char="•"/>
            </a:pPr>
            <a:r>
              <a:rPr lang="en-US" sz="2300" dirty="0" smtClean="0"/>
              <a:t>Shows where </a:t>
            </a:r>
            <a:r>
              <a:rPr lang="en-US" sz="2300" b="1" dirty="0" smtClean="0"/>
              <a:t>consumers</a:t>
            </a:r>
            <a:r>
              <a:rPr lang="en-US" sz="2300" dirty="0" smtClean="0"/>
              <a:t> position an SUV brand on two dimensions:  price and luxury-performance</a:t>
            </a:r>
          </a:p>
          <a:p>
            <a:pPr marL="285750" indent="-285750">
              <a:buFont typeface="Arial" panose="020B0604020202020204" pitchFamily="34" charset="0"/>
              <a:buChar char="•"/>
            </a:pPr>
            <a:r>
              <a:rPr lang="en-US" sz="2300" dirty="0" smtClean="0"/>
              <a:t>Size of circle indicates relative 2010 market share in the Large SUV segment</a:t>
            </a:r>
            <a:endParaRPr lang="en-US" sz="2300" dirty="0"/>
          </a:p>
        </p:txBody>
      </p:sp>
      <p:sp>
        <p:nvSpPr>
          <p:cNvPr id="7" name="Content Placeholder 6"/>
          <p:cNvSpPr>
            <a:spLocks noGrp="1"/>
          </p:cNvSpPr>
          <p:nvPr>
            <p:ph idx="1"/>
          </p:nvPr>
        </p:nvSpPr>
        <p:spPr>
          <a:xfrm>
            <a:off x="7410203" y="5122711"/>
            <a:ext cx="2992581" cy="278553"/>
          </a:xfrm>
        </p:spPr>
        <p:txBody>
          <a:bodyPr>
            <a:normAutofit fontScale="70000" lnSpcReduction="20000"/>
          </a:bodyPr>
          <a:lstStyle/>
          <a:p>
            <a:pPr marL="0" indent="0">
              <a:buNone/>
            </a:pPr>
            <a:endParaRPr lang="en-US" dirty="0" smtClean="0"/>
          </a:p>
          <a:p>
            <a:endParaRPr lang="en-US" dirty="0"/>
          </a:p>
        </p:txBody>
      </p:sp>
      <p:sp>
        <p:nvSpPr>
          <p:cNvPr id="5" name="TextBox 4"/>
          <p:cNvSpPr txBox="1"/>
          <p:nvPr/>
        </p:nvSpPr>
        <p:spPr>
          <a:xfrm>
            <a:off x="7821908" y="5031932"/>
            <a:ext cx="3808158" cy="369332"/>
          </a:xfrm>
          <a:prstGeom prst="rect">
            <a:avLst/>
          </a:prstGeom>
          <a:noFill/>
        </p:spPr>
        <p:txBody>
          <a:bodyPr wrap="none" rtlCol="0">
            <a:spAutoFit/>
          </a:bodyPr>
          <a:lstStyle/>
          <a:p>
            <a:r>
              <a:rPr lang="en-US" i="1" dirty="0" smtClean="0"/>
              <a:t>Source:  Philip Kotler &amp; Gary Armstrong</a:t>
            </a:r>
            <a:endParaRPr lang="en-US" i="1" dirty="0"/>
          </a:p>
        </p:txBody>
      </p:sp>
    </p:spTree>
    <p:extLst>
      <p:ext uri="{BB962C8B-B14F-4D97-AF65-F5344CB8AC3E}">
        <p14:creationId xmlns:p14="http://schemas.microsoft.com/office/powerpoint/2010/main" val="24550693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  Populate a </a:t>
            </a:r>
            <a:r>
              <a:rPr lang="en-US" dirty="0"/>
              <a:t>P</a:t>
            </a:r>
            <a:r>
              <a:rPr lang="en-US" dirty="0" smtClean="0"/>
              <a:t>ositioning Map</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smtClean="0"/>
              <a:t>  Working first individually, then in your small groups, apply what you have learned about product positioning </a:t>
            </a:r>
            <a:r>
              <a:rPr lang="en-US" dirty="0" smtClean="0"/>
              <a:t>by determining </a:t>
            </a:r>
            <a:r>
              <a:rPr lang="en-US" dirty="0" smtClean="0"/>
              <a:t>where </a:t>
            </a:r>
            <a:r>
              <a:rPr lang="en-US" b="1" dirty="0" smtClean="0"/>
              <a:t>Cadillac</a:t>
            </a:r>
            <a:r>
              <a:rPr lang="en-US" dirty="0" smtClean="0"/>
              <a:t>, </a:t>
            </a:r>
            <a:r>
              <a:rPr lang="en-US" b="1" dirty="0" smtClean="0"/>
              <a:t>Lexus</a:t>
            </a:r>
            <a:r>
              <a:rPr lang="en-US" dirty="0" smtClean="0"/>
              <a:t>, </a:t>
            </a:r>
            <a:r>
              <a:rPr lang="en-US" b="1" dirty="0" smtClean="0"/>
              <a:t>Rolls-Royce</a:t>
            </a:r>
            <a:r>
              <a:rPr lang="en-US" dirty="0" smtClean="0"/>
              <a:t>, </a:t>
            </a:r>
            <a:r>
              <a:rPr lang="en-US" b="1" dirty="0" smtClean="0"/>
              <a:t>Scion</a:t>
            </a:r>
            <a:r>
              <a:rPr lang="en-US" dirty="0" smtClean="0"/>
              <a:t>, and </a:t>
            </a:r>
            <a:r>
              <a:rPr lang="en-US" b="1" dirty="0" smtClean="0"/>
              <a:t>Toyota</a:t>
            </a:r>
            <a:r>
              <a:rPr lang="en-US" dirty="0"/>
              <a:t>, appear </a:t>
            </a:r>
            <a:r>
              <a:rPr lang="en-US" dirty="0" smtClean="0"/>
              <a:t>on </a:t>
            </a:r>
            <a:r>
              <a:rPr lang="en-US" dirty="0" smtClean="0"/>
              <a:t>the </a:t>
            </a:r>
            <a:r>
              <a:rPr lang="en-US" dirty="0" smtClean="0"/>
              <a:t>positioning map on the board.</a:t>
            </a:r>
          </a:p>
          <a:p>
            <a:pPr marL="0" lvl="3" indent="0">
              <a:buNone/>
            </a:pPr>
            <a:r>
              <a:rPr lang="en-US" dirty="0" smtClean="0"/>
              <a:t>	</a:t>
            </a:r>
            <a:r>
              <a:rPr lang="en-US" sz="1900" dirty="0" smtClean="0"/>
              <a:t>Axis:  Retail Price (high/low) and Luxury/Economy</a:t>
            </a:r>
            <a:r>
              <a:rPr lang="en-US" sz="1900" dirty="0"/>
              <a:t>	</a:t>
            </a:r>
            <a:r>
              <a:rPr lang="en-US" dirty="0" smtClean="0"/>
              <a:t/>
            </a:r>
            <a:br>
              <a:rPr lang="en-US" dirty="0" smtClean="0"/>
            </a:br>
            <a:endParaRPr lang="en-US" dirty="0" smtClean="0"/>
          </a:p>
          <a:p>
            <a:pPr>
              <a:buFont typeface="Arial" panose="020B0604020202020204" pitchFamily="34" charset="0"/>
              <a:buChar char="•"/>
            </a:pPr>
            <a:r>
              <a:rPr lang="en-US" dirty="0" smtClean="0"/>
              <a:t>  In your small groups, compare your choices then form consensus</a:t>
            </a:r>
            <a:r>
              <a:rPr lang="en-US" sz="1800" dirty="0" smtClean="0"/>
              <a:t>.  </a:t>
            </a:r>
            <a:r>
              <a:rPr lang="en-US" dirty="0" smtClean="0"/>
              <a:t>Please write your names &amp; results on the handout for submitting at the end of class.</a:t>
            </a:r>
            <a:br>
              <a:rPr lang="en-US" dirty="0" smtClean="0"/>
            </a:br>
            <a:endParaRPr lang="en-US" dirty="0" smtClean="0"/>
          </a:p>
          <a:p>
            <a:pPr>
              <a:buFont typeface="Arial" panose="020B0604020202020204" pitchFamily="34" charset="0"/>
              <a:buChar char="•"/>
            </a:pPr>
            <a:r>
              <a:rPr lang="en-US" dirty="0" smtClean="0"/>
              <a:t>  Groups will simultaneously place their results on the positioning map using the 1</a:t>
            </a:r>
            <a:r>
              <a:rPr lang="en-US" baseline="30000" dirty="0" smtClean="0"/>
              <a:t>st</a:t>
            </a:r>
            <a:r>
              <a:rPr lang="en-US" dirty="0" smtClean="0"/>
              <a:t> letter of each brand; we will discuss results as a group.</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2361" y="5777865"/>
            <a:ext cx="4762500" cy="952500"/>
          </a:xfrm>
          <a:prstGeom prst="rect">
            <a:avLst/>
          </a:prstGeom>
        </p:spPr>
      </p:pic>
    </p:spTree>
    <p:extLst>
      <p:ext uri="{BB962C8B-B14F-4D97-AF65-F5344CB8AC3E}">
        <p14:creationId xmlns:p14="http://schemas.microsoft.com/office/powerpoint/2010/main" val="7640303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Differentiated (Segmented) Marketing</a:t>
            </a:r>
            <a:endParaRPr lang="en-US" dirty="0"/>
          </a:p>
        </p:txBody>
      </p:sp>
      <p:sp>
        <p:nvSpPr>
          <p:cNvPr id="3" name="Content Placeholder 2"/>
          <p:cNvSpPr>
            <a:spLocks noGrp="1"/>
          </p:cNvSpPr>
          <p:nvPr>
            <p:ph idx="1"/>
          </p:nvPr>
        </p:nvSpPr>
        <p:spPr>
          <a:xfrm>
            <a:off x="676656" y="2011680"/>
            <a:ext cx="10753725" cy="4677219"/>
          </a:xfrm>
        </p:spPr>
        <p:txBody>
          <a:bodyPr>
            <a:normAutofit fontScale="85000" lnSpcReduction="20000"/>
          </a:bodyPr>
          <a:lstStyle/>
          <a:p>
            <a:pPr>
              <a:buFont typeface="Arial" panose="020B0604020202020204" pitchFamily="34" charset="0"/>
              <a:buChar char="•"/>
            </a:pPr>
            <a:r>
              <a:rPr lang="en-US" dirty="0" smtClean="0"/>
              <a:t>  </a:t>
            </a:r>
            <a:r>
              <a:rPr lang="en-US" sz="2800" dirty="0" smtClean="0"/>
              <a:t>Company targets several market segments and designs separate products for each segment </a:t>
            </a:r>
            <a:br>
              <a:rPr lang="en-US" sz="2800" dirty="0" smtClean="0"/>
            </a:br>
            <a:endParaRPr lang="en-US" sz="2800" dirty="0" smtClean="0"/>
          </a:p>
          <a:p>
            <a:pPr>
              <a:buFont typeface="Arial" panose="020B0604020202020204" pitchFamily="34" charset="0"/>
              <a:buChar char="•"/>
            </a:pPr>
            <a:r>
              <a:rPr lang="en-US" sz="2800" dirty="0" smtClean="0"/>
              <a:t>  Toyota Corporation</a:t>
            </a:r>
          </a:p>
          <a:p>
            <a:pPr>
              <a:buFont typeface="Arial" panose="020B0604020202020204" pitchFamily="34" charset="0"/>
              <a:buChar char="•"/>
            </a:pPr>
            <a:endParaRPr lang="en-US" dirty="0" smtClean="0"/>
          </a:p>
          <a:p>
            <a:pPr>
              <a:buFont typeface="Arial" panose="020B0604020202020204" pitchFamily="34" charset="0"/>
              <a:buChar char="•"/>
            </a:pPr>
            <a:endParaRPr lang="en-US" dirty="0"/>
          </a:p>
          <a:p>
            <a:pPr>
              <a:buFont typeface="Arial" panose="020B0604020202020204" pitchFamily="34" charset="0"/>
              <a:buChar char="•"/>
            </a:pPr>
            <a:endParaRPr lang="en-US" dirty="0" smtClean="0"/>
          </a:p>
          <a:p>
            <a:pPr>
              <a:buFont typeface="Arial" panose="020B0604020202020204" pitchFamily="34" charset="0"/>
              <a:buChar char="•"/>
            </a:pPr>
            <a:endParaRPr lang="en-US" dirty="0"/>
          </a:p>
          <a:p>
            <a:pPr marL="0" indent="0">
              <a:buNone/>
            </a:pPr>
            <a:r>
              <a:rPr lang="en-US" dirty="0" smtClean="0"/>
              <a:t>  	</a:t>
            </a:r>
            <a:br>
              <a:rPr lang="en-US" dirty="0" smtClean="0"/>
            </a:br>
            <a:r>
              <a:rPr lang="en-US" dirty="0" smtClean="0"/>
              <a:t>		</a:t>
            </a:r>
            <a:r>
              <a:rPr lang="en-US" sz="2600" dirty="0" smtClean="0"/>
              <a:t>Each of these Toyota brands targets a different segment of car buyers</a:t>
            </a:r>
            <a:r>
              <a:rPr lang="en-US" dirty="0" smtClean="0"/>
              <a:t/>
            </a:r>
            <a:br>
              <a:rPr lang="en-US" dirty="0" smtClean="0"/>
            </a:br>
            <a:endParaRPr lang="en-US" dirty="0" smtClean="0"/>
          </a:p>
          <a:p>
            <a:pPr>
              <a:buFont typeface="Arial" panose="020B0604020202020204" pitchFamily="34" charset="0"/>
              <a:buChar char="•"/>
            </a:pPr>
            <a:r>
              <a:rPr lang="en-US" dirty="0" smtClean="0"/>
              <a:t>  </a:t>
            </a:r>
            <a:r>
              <a:rPr lang="en-US" sz="2800" dirty="0" smtClean="0"/>
              <a:t>Successful differentiation</a:t>
            </a:r>
          </a:p>
          <a:p>
            <a:pPr marL="0" lvl="4" indent="0">
              <a:buNone/>
            </a:pPr>
            <a:r>
              <a:rPr lang="en-US" dirty="0"/>
              <a:t>	</a:t>
            </a:r>
            <a:r>
              <a:rPr lang="en-US" sz="2600" dirty="0" smtClean="0"/>
              <a:t>Generates customer value</a:t>
            </a:r>
          </a:p>
          <a:p>
            <a:pPr marL="0" lvl="4" indent="0">
              <a:buNone/>
            </a:pPr>
            <a:r>
              <a:rPr lang="en-US" sz="2600" dirty="0"/>
              <a:t>	</a:t>
            </a:r>
            <a:r>
              <a:rPr lang="en-US" sz="2600" dirty="0" smtClean="0"/>
              <a:t>Provides perceived value</a:t>
            </a:r>
          </a:p>
          <a:p>
            <a:pPr marL="0" lvl="4" indent="0">
              <a:buNone/>
            </a:pPr>
            <a:r>
              <a:rPr lang="en-US" dirty="0"/>
              <a:t>	</a:t>
            </a:r>
            <a:endParaRPr lang="en-US" dirty="0" smtClean="0"/>
          </a:p>
          <a:p>
            <a:pPr marL="0" lvl="2" indent="0">
              <a:buNone/>
            </a:pPr>
            <a:endParaRPr lang="en-US" dirty="0"/>
          </a:p>
          <a:p>
            <a:pPr marL="0" indent="0">
              <a:buNone/>
            </a:pPr>
            <a:endParaRPr lang="en-US" dirty="0" smtClean="0"/>
          </a:p>
          <a:p>
            <a:pPr marL="0" indent="0">
              <a:buNone/>
            </a:pPr>
            <a:endParaRPr lang="en-US" dirty="0"/>
          </a:p>
          <a:p>
            <a:pPr marL="0" indent="0">
              <a:buNone/>
            </a:pPr>
            <a:endParaRPr lang="en-US" dirty="0" smtClean="0"/>
          </a:p>
          <a:p>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8336" y="3219099"/>
            <a:ext cx="1760763" cy="1467783"/>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35536" y="3173118"/>
            <a:ext cx="2197045" cy="1513764"/>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4262" y="3158414"/>
            <a:ext cx="2340429" cy="1589151"/>
          </a:xfrm>
          <a:prstGeom prst="rect">
            <a:avLst/>
          </a:prstGeom>
        </p:spPr>
      </p:pic>
    </p:spTree>
    <p:extLst>
      <p:ext uri="{BB962C8B-B14F-4D97-AF65-F5344CB8AC3E}">
        <p14:creationId xmlns:p14="http://schemas.microsoft.com/office/powerpoint/2010/main" val="26628364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Tale of Two Joes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889124" y="2157731"/>
            <a:ext cx="5648940" cy="3767137"/>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2176" y="2157731"/>
            <a:ext cx="2857500" cy="2143125"/>
          </a:xfrm>
          <a:prstGeom prst="rect">
            <a:avLst/>
          </a:prstGeom>
        </p:spPr>
      </p:pic>
    </p:spTree>
    <p:extLst>
      <p:ext uri="{BB962C8B-B14F-4D97-AF65-F5344CB8AC3E}">
        <p14:creationId xmlns:p14="http://schemas.microsoft.com/office/powerpoint/2010/main" val="3585274979"/>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33ACF124-275F-44F2-8DE0-0A755069829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2952</TotalTime>
  <Words>1300</Words>
  <Application>Microsoft Office PowerPoint</Application>
  <PresentationFormat>Widescreen</PresentationFormat>
  <Paragraphs>170</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Metropolitan</vt:lpstr>
      <vt:lpstr>Customer-Driven Marketing Strategy</vt:lpstr>
      <vt:lpstr>In The Positioning Section, Students Will be Able to:</vt:lpstr>
      <vt:lpstr>Product Position</vt:lpstr>
      <vt:lpstr>Positioning:  An Essential Tool for How a Brand Will Compete in the Market</vt:lpstr>
      <vt:lpstr>Perceptual Positioning Map</vt:lpstr>
      <vt:lpstr>Positioning Map:  Large Luxury SUVs 2010</vt:lpstr>
      <vt:lpstr>Your Turn:  Populate a Positioning Map</vt:lpstr>
      <vt:lpstr>Differentiated (Segmented) Marketing</vt:lpstr>
      <vt:lpstr>A Tale of Two Joes</vt:lpstr>
      <vt:lpstr>Starbucks</vt:lpstr>
      <vt:lpstr>Dunkin’ Donuts</vt:lpstr>
      <vt:lpstr>America Runs on Dunkin’</vt:lpstr>
      <vt:lpstr>Product Position</vt:lpstr>
      <vt:lpstr>“Today was good.  Today was fun. Tomorrow is another one.”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Positioning</dc:title>
  <dc:creator>R MacLeod</dc:creator>
  <cp:lastModifiedBy>R MacLeod</cp:lastModifiedBy>
  <cp:revision>242</cp:revision>
  <cp:lastPrinted>2013-10-26T15:58:18Z</cp:lastPrinted>
  <dcterms:created xsi:type="dcterms:W3CDTF">2013-10-21T15:02:53Z</dcterms:created>
  <dcterms:modified xsi:type="dcterms:W3CDTF">2016-03-30T14:23:05Z</dcterms:modified>
</cp:coreProperties>
</file>