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handoutMasterIdLst>
    <p:handoutMasterId r:id="rId16"/>
  </p:handoutMasterIdLst>
  <p:sldIdLst>
    <p:sldId id="257" r:id="rId2"/>
    <p:sldId id="276" r:id="rId3"/>
    <p:sldId id="258" r:id="rId4"/>
    <p:sldId id="260" r:id="rId5"/>
    <p:sldId id="262" r:id="rId6"/>
    <p:sldId id="271" r:id="rId7"/>
    <p:sldId id="272" r:id="rId8"/>
    <p:sldId id="273" r:id="rId9"/>
    <p:sldId id="274" r:id="rId10"/>
    <p:sldId id="275" r:id="rId11"/>
    <p:sldId id="264" r:id="rId12"/>
    <p:sldId id="269" r:id="rId13"/>
    <p:sldId id="270" r:id="rId14"/>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4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68653" autoAdjust="0"/>
  </p:normalViewPr>
  <p:slideViewPr>
    <p:cSldViewPr snapToGrid="0">
      <p:cViewPr varScale="1">
        <p:scale>
          <a:sx n="52" d="100"/>
          <a:sy n="52" d="100"/>
        </p:scale>
        <p:origin x="684" y="6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5" d="100"/>
          <a:sy n="55" d="100"/>
        </p:scale>
        <p:origin x="2844"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69900"/>
          </a:xfrm>
          <a:prstGeom prst="rect">
            <a:avLst/>
          </a:prstGeom>
        </p:spPr>
        <p:txBody>
          <a:bodyPr vert="horz" lIns="91440" tIns="45720" rIns="91440" bIns="45720" rtlCol="0"/>
          <a:lstStyle>
            <a:lvl1pPr algn="r">
              <a:defRPr sz="1200"/>
            </a:lvl1pPr>
          </a:lstStyle>
          <a:p>
            <a:fld id="{C2B8057D-4EB4-40AB-9E9A-CE05F22BA5AE}" type="datetimeFigureOut">
              <a:rPr lang="en-US" smtClean="0"/>
              <a:t>4/1/2016</a:t>
            </a:fld>
            <a:endParaRPr lang="en-US"/>
          </a:p>
        </p:txBody>
      </p:sp>
      <p:sp>
        <p:nvSpPr>
          <p:cNvPr id="4" name="Footer Placeholder 3"/>
          <p:cNvSpPr>
            <a:spLocks noGrp="1"/>
          </p:cNvSpPr>
          <p:nvPr>
            <p:ph type="ftr" sz="quarter" idx="2"/>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893175"/>
            <a:ext cx="3067050" cy="469900"/>
          </a:xfrm>
          <a:prstGeom prst="rect">
            <a:avLst/>
          </a:prstGeom>
        </p:spPr>
        <p:txBody>
          <a:bodyPr vert="horz" lIns="91440" tIns="45720" rIns="91440" bIns="45720" rtlCol="0" anchor="b"/>
          <a:lstStyle>
            <a:lvl1pPr algn="r">
              <a:defRPr sz="1200"/>
            </a:lvl1pPr>
          </a:lstStyle>
          <a:p>
            <a:fld id="{B818E78E-74CF-4FB4-AABB-09424AFC02FD}" type="slidenum">
              <a:rPr lang="en-US" smtClean="0"/>
              <a:t>‹#›</a:t>
            </a:fld>
            <a:endParaRPr lang="en-US"/>
          </a:p>
        </p:txBody>
      </p:sp>
    </p:spTree>
    <p:extLst>
      <p:ext uri="{BB962C8B-B14F-4D97-AF65-F5344CB8AC3E}">
        <p14:creationId xmlns:p14="http://schemas.microsoft.com/office/powerpoint/2010/main" val="762690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3" name="PlaceHolder 1"/>
          <p:cNvSpPr>
            <a:spLocks noGrp="1"/>
          </p:cNvSpPr>
          <p:nvPr>
            <p:ph type="body"/>
          </p:nvPr>
        </p:nvSpPr>
        <p:spPr>
          <a:xfrm>
            <a:off x="777240" y="4777560"/>
            <a:ext cx="6217560" cy="4525920"/>
          </a:xfrm>
          <a:prstGeom prst="rect">
            <a:avLst/>
          </a:prstGeom>
        </p:spPr>
        <p:txBody>
          <a:bodyPr lIns="0" tIns="0" rIns="0" bIns="0"/>
          <a:lstStyle/>
          <a:p>
            <a:r>
              <a:rPr lang="en-US" sz="2000">
                <a:latin typeface="Arial"/>
              </a:rPr>
              <a:t>Click to edit the notes format</a:t>
            </a:r>
            <a:endParaRPr/>
          </a:p>
        </p:txBody>
      </p:sp>
      <p:sp>
        <p:nvSpPr>
          <p:cNvPr id="74" name="PlaceHolder 2"/>
          <p:cNvSpPr>
            <a:spLocks noGrp="1"/>
          </p:cNvSpPr>
          <p:nvPr>
            <p:ph type="hdr"/>
          </p:nvPr>
        </p:nvSpPr>
        <p:spPr>
          <a:xfrm>
            <a:off x="0" y="0"/>
            <a:ext cx="3372840" cy="502560"/>
          </a:xfrm>
          <a:prstGeom prst="rect">
            <a:avLst/>
          </a:prstGeom>
        </p:spPr>
        <p:txBody>
          <a:bodyPr lIns="0" tIns="0" rIns="0" bIns="0"/>
          <a:lstStyle/>
          <a:p>
            <a:r>
              <a:rPr lang="en-US" sz="1400">
                <a:latin typeface="Times New Roman"/>
              </a:rPr>
              <a:t>&lt;header&gt;</a:t>
            </a:r>
            <a:endParaRPr/>
          </a:p>
        </p:txBody>
      </p:sp>
      <p:sp>
        <p:nvSpPr>
          <p:cNvPr id="75" name="PlaceHolder 3"/>
          <p:cNvSpPr>
            <a:spLocks noGrp="1"/>
          </p:cNvSpPr>
          <p:nvPr>
            <p:ph type="dt"/>
          </p:nvPr>
        </p:nvSpPr>
        <p:spPr>
          <a:xfrm>
            <a:off x="4399200" y="0"/>
            <a:ext cx="3372840" cy="502560"/>
          </a:xfrm>
          <a:prstGeom prst="rect">
            <a:avLst/>
          </a:prstGeom>
        </p:spPr>
        <p:txBody>
          <a:bodyPr lIns="0" tIns="0" rIns="0" bIns="0"/>
          <a:lstStyle/>
          <a:p>
            <a:pPr algn="r"/>
            <a:r>
              <a:rPr lang="en-US" sz="1400">
                <a:latin typeface="Times New Roman"/>
              </a:rPr>
              <a:t>&lt;date/time&gt;</a:t>
            </a:r>
            <a:endParaRPr/>
          </a:p>
        </p:txBody>
      </p:sp>
      <p:sp>
        <p:nvSpPr>
          <p:cNvPr id="76" name="PlaceHolder 4"/>
          <p:cNvSpPr>
            <a:spLocks noGrp="1"/>
          </p:cNvSpPr>
          <p:nvPr>
            <p:ph type="ftr"/>
          </p:nvPr>
        </p:nvSpPr>
        <p:spPr>
          <a:xfrm>
            <a:off x="0" y="9555480"/>
            <a:ext cx="3372840" cy="502560"/>
          </a:xfrm>
          <a:prstGeom prst="rect">
            <a:avLst/>
          </a:prstGeom>
        </p:spPr>
        <p:txBody>
          <a:bodyPr lIns="0" tIns="0" rIns="0" bIns="0" anchor="b"/>
          <a:lstStyle/>
          <a:p>
            <a:r>
              <a:rPr lang="en-US" sz="1400">
                <a:latin typeface="Times New Roman"/>
              </a:rPr>
              <a:t>&lt;footer&gt;</a:t>
            </a:r>
            <a:endParaRPr/>
          </a:p>
        </p:txBody>
      </p:sp>
      <p:sp>
        <p:nvSpPr>
          <p:cNvPr id="77" name="PlaceHolder 5"/>
          <p:cNvSpPr>
            <a:spLocks noGrp="1"/>
          </p:cNvSpPr>
          <p:nvPr>
            <p:ph type="sldNum"/>
          </p:nvPr>
        </p:nvSpPr>
        <p:spPr>
          <a:xfrm>
            <a:off x="4399200" y="9555480"/>
            <a:ext cx="3372840" cy="502560"/>
          </a:xfrm>
          <a:prstGeom prst="rect">
            <a:avLst/>
          </a:prstGeom>
        </p:spPr>
        <p:txBody>
          <a:bodyPr lIns="0" tIns="0" rIns="0" bIns="0" anchor="b"/>
          <a:lstStyle/>
          <a:p>
            <a:pPr algn="r"/>
            <a:fld id="{41D888E6-6B2A-447B-A114-11CC5EF83AEE}" type="slidenum">
              <a:rPr lang="en-US" sz="1400">
                <a:latin typeface="Times New Roman"/>
              </a:rPr>
              <a:t>‹#›</a:t>
            </a:fld>
            <a:endParaRPr/>
          </a:p>
        </p:txBody>
      </p:sp>
    </p:spTree>
    <p:extLst>
      <p:ext uri="{BB962C8B-B14F-4D97-AF65-F5344CB8AC3E}">
        <p14:creationId xmlns:p14="http://schemas.microsoft.com/office/powerpoint/2010/main" val="732500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laceHolder 1"/>
          <p:cNvSpPr>
            <a:spLocks noGrp="1"/>
          </p:cNvSpPr>
          <p:nvPr>
            <p:ph type="body"/>
          </p:nvPr>
        </p:nvSpPr>
        <p:spPr>
          <a:xfrm>
            <a:off x="707760" y="4506120"/>
            <a:ext cx="5659560" cy="3684600"/>
          </a:xfrm>
          <a:prstGeom prst="rect">
            <a:avLst/>
          </a:prstGeom>
        </p:spPr>
        <p:txBody>
          <a:bodyPr lIns="93960" tIns="46800" rIns="93960" bIns="46800"/>
          <a:lstStyle/>
          <a:p>
            <a:r>
              <a:rPr lang="en-US" sz="1800" dirty="0" smtClean="0"/>
              <a:t>In</a:t>
            </a:r>
            <a:r>
              <a:rPr lang="en-US" sz="1800" baseline="0" dirty="0" smtClean="0"/>
              <a:t> this “real-world” simulation, students will create 3 posts for their small business’ Facebook Business page.  Students will experience what social media posting last-minute and without a plan </a:t>
            </a:r>
            <a:r>
              <a:rPr lang="en-US" sz="1800" baseline="0" smtClean="0"/>
              <a:t>looks and feels like.</a:t>
            </a:r>
            <a:endParaRPr sz="1800" dirty="0"/>
          </a:p>
        </p:txBody>
      </p:sp>
      <p:sp>
        <p:nvSpPr>
          <p:cNvPr id="132" name="CustomShape 2"/>
          <p:cNvSpPr/>
          <p:nvPr/>
        </p:nvSpPr>
        <p:spPr>
          <a:xfrm>
            <a:off x="4008600" y="8893440"/>
            <a:ext cx="3064680" cy="467640"/>
          </a:xfrm>
          <a:prstGeom prst="rect">
            <a:avLst/>
          </a:prstGeom>
          <a:noFill/>
          <a:ln>
            <a:noFill/>
          </a:ln>
        </p:spPr>
        <p:style>
          <a:lnRef idx="0">
            <a:scrgbClr r="0" g="0" b="0"/>
          </a:lnRef>
          <a:fillRef idx="0">
            <a:scrgbClr r="0" g="0" b="0"/>
          </a:fillRef>
          <a:effectRef idx="0">
            <a:scrgbClr r="0" g="0" b="0"/>
          </a:effectRef>
          <a:fontRef idx="minor"/>
        </p:style>
        <p:txBody>
          <a:bodyPr lIns="93960" tIns="46800" rIns="93960" bIns="46800" anchor="b"/>
          <a:lstStyle/>
          <a:p>
            <a:pPr algn="r">
              <a:lnSpc>
                <a:spcPct val="100000"/>
              </a:lnSpc>
            </a:pPr>
            <a:fld id="{E96EE8CB-3CC2-4BB7-BFA1-6C0436467685}" type="slidenum">
              <a:rPr lang="en-US" sz="1200" strike="noStrike">
                <a:solidFill>
                  <a:srgbClr val="000000"/>
                </a:solidFill>
                <a:latin typeface="+mn-lt"/>
                <a:ea typeface="+mn-ea"/>
              </a:rPr>
              <a:t>1</a:t>
            </a:fld>
            <a:endParaRPr dirty="0"/>
          </a:p>
        </p:txBody>
      </p:sp>
    </p:spTree>
    <p:extLst>
      <p:ext uri="{BB962C8B-B14F-4D97-AF65-F5344CB8AC3E}">
        <p14:creationId xmlns:p14="http://schemas.microsoft.com/office/powerpoint/2010/main" val="16625621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laceHolder 1"/>
          <p:cNvSpPr>
            <a:spLocks noGrp="1"/>
          </p:cNvSpPr>
          <p:nvPr>
            <p:ph type="body"/>
          </p:nvPr>
        </p:nvSpPr>
        <p:spPr>
          <a:xfrm>
            <a:off x="707760" y="4506120"/>
            <a:ext cx="5659560" cy="3684600"/>
          </a:xfrm>
          <a:prstGeom prst="rect">
            <a:avLst/>
          </a:prstGeom>
        </p:spPr>
        <p:txBody>
          <a:bodyPr lIns="93960" tIns="46800" rIns="93960" bIns="46800"/>
          <a:lstStyle/>
          <a:p>
            <a:endParaRPr dirty="0"/>
          </a:p>
        </p:txBody>
      </p:sp>
      <p:sp>
        <p:nvSpPr>
          <p:cNvPr id="132" name="CustomShape 2"/>
          <p:cNvSpPr/>
          <p:nvPr/>
        </p:nvSpPr>
        <p:spPr>
          <a:xfrm>
            <a:off x="4008600" y="8893440"/>
            <a:ext cx="3064680" cy="467640"/>
          </a:xfrm>
          <a:prstGeom prst="rect">
            <a:avLst/>
          </a:prstGeom>
          <a:noFill/>
          <a:ln>
            <a:noFill/>
          </a:ln>
        </p:spPr>
        <p:style>
          <a:lnRef idx="0">
            <a:scrgbClr r="0" g="0" b="0"/>
          </a:lnRef>
          <a:fillRef idx="0">
            <a:scrgbClr r="0" g="0" b="0"/>
          </a:fillRef>
          <a:effectRef idx="0">
            <a:scrgbClr r="0" g="0" b="0"/>
          </a:effectRef>
          <a:fontRef idx="minor"/>
        </p:style>
        <p:txBody>
          <a:bodyPr lIns="93960" tIns="46800" rIns="93960" bIns="46800" anchor="b"/>
          <a:lstStyle/>
          <a:p>
            <a:pPr algn="r">
              <a:lnSpc>
                <a:spcPct val="100000"/>
              </a:lnSpc>
            </a:pPr>
            <a:fld id="{E96EE8CB-3CC2-4BB7-BFA1-6C0436467685}" type="slidenum">
              <a:rPr lang="en-US" sz="1200" strike="noStrike">
                <a:solidFill>
                  <a:srgbClr val="000000"/>
                </a:solidFill>
                <a:latin typeface="+mn-lt"/>
                <a:ea typeface="+mn-ea"/>
              </a:rPr>
              <a:t>10</a:t>
            </a:fld>
            <a:endParaRPr dirty="0"/>
          </a:p>
        </p:txBody>
      </p:sp>
    </p:spTree>
    <p:extLst>
      <p:ext uri="{BB962C8B-B14F-4D97-AF65-F5344CB8AC3E}">
        <p14:creationId xmlns:p14="http://schemas.microsoft.com/office/powerpoint/2010/main" val="2276973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PlaceHolder 1"/>
          <p:cNvSpPr>
            <a:spLocks noGrp="1"/>
          </p:cNvSpPr>
          <p:nvPr>
            <p:ph type="body"/>
          </p:nvPr>
        </p:nvSpPr>
        <p:spPr>
          <a:xfrm>
            <a:off x="707760" y="4506120"/>
            <a:ext cx="5659560" cy="3684600"/>
          </a:xfrm>
          <a:prstGeom prst="rect">
            <a:avLst/>
          </a:prstGeom>
        </p:spPr>
        <p:txBody>
          <a:bodyPr lIns="93960" tIns="46800" rIns="93960" bIns="46800"/>
          <a:lstStyle/>
          <a:p>
            <a:r>
              <a:rPr lang="en-US" sz="2000" b="1" strike="noStrike" dirty="0">
                <a:solidFill>
                  <a:srgbClr val="000000"/>
                </a:solidFill>
                <a:latin typeface="Arial"/>
              </a:rPr>
              <a:t>Learning objective:</a:t>
            </a:r>
            <a:r>
              <a:rPr lang="en-US" sz="2000" strike="noStrike" dirty="0">
                <a:solidFill>
                  <a:srgbClr val="000000"/>
                </a:solidFill>
                <a:latin typeface="Arial"/>
              </a:rPr>
              <a:t>	Students apply marketing concept just covered</a:t>
            </a:r>
            <a:endParaRPr dirty="0"/>
          </a:p>
          <a:p>
            <a:endParaRPr dirty="0"/>
          </a:p>
          <a:p>
            <a:r>
              <a:rPr lang="en-US" sz="2000" b="1" strike="noStrike" dirty="0">
                <a:solidFill>
                  <a:srgbClr val="000000"/>
                </a:solidFill>
                <a:latin typeface="Arial"/>
              </a:rPr>
              <a:t>Topic coverage: 	</a:t>
            </a:r>
            <a:r>
              <a:rPr lang="en-US" sz="2000" b="0" strike="noStrike" baseline="0" dirty="0" smtClean="0">
                <a:solidFill>
                  <a:srgbClr val="000000"/>
                </a:solidFill>
                <a:latin typeface="+mn-lt"/>
              </a:rPr>
              <a:t>Social Media Content Calendar</a:t>
            </a:r>
            <a:endParaRPr lang="en-US" sz="2000" b="0" strike="noStrike" baseline="0" dirty="0" smtClean="0">
              <a:solidFill>
                <a:srgbClr val="000000"/>
              </a:solidFill>
              <a:latin typeface="Arial"/>
            </a:endParaRPr>
          </a:p>
          <a:p>
            <a:endParaRPr dirty="0"/>
          </a:p>
          <a:p>
            <a:r>
              <a:rPr lang="en-US" sz="2000" b="1" strike="noStrike" dirty="0">
                <a:solidFill>
                  <a:srgbClr val="000000"/>
                </a:solidFill>
                <a:latin typeface="Arial"/>
              </a:rPr>
              <a:t>Product:  	</a:t>
            </a:r>
            <a:r>
              <a:rPr lang="en-US" sz="2000" b="0" strike="noStrike" dirty="0" smtClean="0">
                <a:solidFill>
                  <a:srgbClr val="000000"/>
                </a:solidFill>
                <a:latin typeface="Arial"/>
              </a:rPr>
              <a:t>In</a:t>
            </a:r>
            <a:r>
              <a:rPr lang="en-US" sz="2000" b="0" strike="noStrike" baseline="0" dirty="0" smtClean="0">
                <a:solidFill>
                  <a:srgbClr val="000000"/>
                </a:solidFill>
                <a:latin typeface="Arial"/>
              </a:rPr>
              <a:t> pairs, students compose two posts on a social media calendar for a student’s business.  </a:t>
            </a:r>
            <a:r>
              <a:rPr lang="en-US" sz="2000" strike="noStrike" dirty="0" smtClean="0">
                <a:solidFill>
                  <a:srgbClr val="000000"/>
                </a:solidFill>
                <a:latin typeface="Arial"/>
              </a:rPr>
              <a:t>Students </a:t>
            </a:r>
            <a:r>
              <a:rPr lang="en-US" sz="2000" strike="noStrike" dirty="0">
                <a:solidFill>
                  <a:srgbClr val="000000"/>
                </a:solidFill>
                <a:latin typeface="Arial"/>
              </a:rPr>
              <a:t>submit this sheet of paper at end of class.</a:t>
            </a:r>
            <a:endParaRPr dirty="0"/>
          </a:p>
          <a:p>
            <a:endParaRPr dirty="0"/>
          </a:p>
          <a:p>
            <a:r>
              <a:rPr lang="en-US" sz="2000" b="1" strike="noStrike" dirty="0">
                <a:solidFill>
                  <a:srgbClr val="000000"/>
                </a:solidFill>
                <a:latin typeface="Arial"/>
              </a:rPr>
              <a:t>Assessment</a:t>
            </a:r>
            <a:r>
              <a:rPr lang="en-US" sz="2000" strike="noStrike" dirty="0">
                <a:solidFill>
                  <a:srgbClr val="000000"/>
                </a:solidFill>
                <a:latin typeface="Arial"/>
              </a:rPr>
              <a:t>:  	This is an in-class learning exercise rather than an evaluative exercise.  I can use it as an attendance check.</a:t>
            </a:r>
            <a:endParaRPr dirty="0"/>
          </a:p>
        </p:txBody>
      </p:sp>
      <p:sp>
        <p:nvSpPr>
          <p:cNvPr id="146" name="CustomShape 2"/>
          <p:cNvSpPr/>
          <p:nvPr/>
        </p:nvSpPr>
        <p:spPr>
          <a:xfrm>
            <a:off x="4008600" y="8893440"/>
            <a:ext cx="3064680" cy="467640"/>
          </a:xfrm>
          <a:prstGeom prst="rect">
            <a:avLst/>
          </a:prstGeom>
          <a:noFill/>
          <a:ln>
            <a:noFill/>
          </a:ln>
        </p:spPr>
        <p:style>
          <a:lnRef idx="0">
            <a:scrgbClr r="0" g="0" b="0"/>
          </a:lnRef>
          <a:fillRef idx="0">
            <a:scrgbClr r="0" g="0" b="0"/>
          </a:fillRef>
          <a:effectRef idx="0">
            <a:scrgbClr r="0" g="0" b="0"/>
          </a:effectRef>
          <a:fontRef idx="minor"/>
        </p:style>
        <p:txBody>
          <a:bodyPr lIns="93960" tIns="46800" rIns="93960" bIns="46800" anchor="b"/>
          <a:lstStyle/>
          <a:p>
            <a:pPr algn="r">
              <a:lnSpc>
                <a:spcPct val="100000"/>
              </a:lnSpc>
            </a:pPr>
            <a:fld id="{0B8DB56B-26D8-48B4-80C7-97C6CB614D85}" type="slidenum">
              <a:rPr lang="en-US" sz="1200" strike="noStrike">
                <a:solidFill>
                  <a:srgbClr val="000000"/>
                </a:solidFill>
                <a:latin typeface="+mn-lt"/>
                <a:ea typeface="+mn-ea"/>
              </a:rPr>
              <a:t>11</a:t>
            </a:fld>
            <a:endParaRPr/>
          </a:p>
        </p:txBody>
      </p:sp>
    </p:spTree>
    <p:extLst>
      <p:ext uri="{BB962C8B-B14F-4D97-AF65-F5344CB8AC3E}">
        <p14:creationId xmlns:p14="http://schemas.microsoft.com/office/powerpoint/2010/main" val="3619185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PlaceHolder 1"/>
          <p:cNvSpPr>
            <a:spLocks noGrp="1"/>
          </p:cNvSpPr>
          <p:nvPr>
            <p:ph type="body"/>
          </p:nvPr>
        </p:nvSpPr>
        <p:spPr>
          <a:xfrm>
            <a:off x="707760" y="4506120"/>
            <a:ext cx="5659560" cy="3684600"/>
          </a:xfrm>
          <a:prstGeom prst="rect">
            <a:avLst/>
          </a:prstGeom>
        </p:spPr>
        <p:txBody>
          <a:bodyPr lIns="93960" tIns="46800" rIns="93960" bIns="46800"/>
          <a:lstStyle/>
          <a:p>
            <a:r>
              <a:rPr lang="en-US" sz="2000" strike="noStrike" dirty="0" smtClean="0">
                <a:solidFill>
                  <a:srgbClr val="000000"/>
                </a:solidFill>
                <a:latin typeface="Arial"/>
              </a:rPr>
              <a:t>Ultimately,</a:t>
            </a:r>
            <a:r>
              <a:rPr lang="en-US" sz="2000" strike="noStrike" baseline="0" dirty="0" smtClean="0">
                <a:solidFill>
                  <a:srgbClr val="000000"/>
                </a:solidFill>
                <a:latin typeface="Arial"/>
              </a:rPr>
              <a:t> a content calendar can help make managing social media easier and can be a powerful tool to help you grow your business.</a:t>
            </a:r>
          </a:p>
          <a:p>
            <a:endParaRPr lang="en-US" sz="2000" strike="noStrike" baseline="0" dirty="0" smtClean="0">
              <a:solidFill>
                <a:srgbClr val="000000"/>
              </a:solidFill>
              <a:latin typeface="Arial"/>
            </a:endParaRPr>
          </a:p>
          <a:p>
            <a:r>
              <a:rPr lang="en-US" sz="2000" strike="noStrike" baseline="0" dirty="0" smtClean="0">
                <a:solidFill>
                  <a:srgbClr val="000000"/>
                </a:solidFill>
                <a:latin typeface="Arial"/>
              </a:rPr>
              <a:t>With a few small steps – and a little effort- you can take your social media presence from adequate to awesome.</a:t>
            </a:r>
          </a:p>
          <a:p>
            <a:endParaRPr lang="en-US" sz="2000" strike="noStrike" baseline="0" dirty="0" smtClean="0">
              <a:solidFill>
                <a:srgbClr val="000000"/>
              </a:solidFill>
              <a:latin typeface="Arial"/>
            </a:endParaRPr>
          </a:p>
          <a:p>
            <a:endParaRPr lang="en-US" sz="2000" strike="noStrike" dirty="0" smtClean="0">
              <a:solidFill>
                <a:srgbClr val="000000"/>
              </a:solidFill>
              <a:latin typeface="Arial"/>
            </a:endParaRPr>
          </a:p>
          <a:p>
            <a:endParaRPr lang="en-US" sz="2000" strike="noStrike" dirty="0" smtClean="0">
              <a:solidFill>
                <a:srgbClr val="000000"/>
              </a:solidFill>
              <a:latin typeface="Arial"/>
            </a:endParaRPr>
          </a:p>
          <a:p>
            <a:endParaRPr dirty="0"/>
          </a:p>
        </p:txBody>
      </p:sp>
      <p:sp>
        <p:nvSpPr>
          <p:cNvPr id="156" name="CustomShape 2"/>
          <p:cNvSpPr/>
          <p:nvPr/>
        </p:nvSpPr>
        <p:spPr>
          <a:xfrm>
            <a:off x="4008600" y="8893440"/>
            <a:ext cx="3064680" cy="467640"/>
          </a:xfrm>
          <a:prstGeom prst="rect">
            <a:avLst/>
          </a:prstGeom>
          <a:noFill/>
          <a:ln>
            <a:noFill/>
          </a:ln>
        </p:spPr>
        <p:style>
          <a:lnRef idx="0">
            <a:scrgbClr r="0" g="0" b="0"/>
          </a:lnRef>
          <a:fillRef idx="0">
            <a:scrgbClr r="0" g="0" b="0"/>
          </a:fillRef>
          <a:effectRef idx="0">
            <a:scrgbClr r="0" g="0" b="0"/>
          </a:effectRef>
          <a:fontRef idx="minor"/>
        </p:style>
        <p:txBody>
          <a:bodyPr lIns="93960" tIns="46800" rIns="93960" bIns="46800" anchor="b"/>
          <a:lstStyle/>
          <a:p>
            <a:pPr algn="r">
              <a:lnSpc>
                <a:spcPct val="100000"/>
              </a:lnSpc>
            </a:pPr>
            <a:fld id="{2B04847D-8118-4485-BBE9-3ABBA80B8443}" type="slidenum">
              <a:rPr lang="en-US" sz="1200" strike="noStrike">
                <a:solidFill>
                  <a:srgbClr val="000000"/>
                </a:solidFill>
                <a:latin typeface="+mn-lt"/>
                <a:ea typeface="+mn-ea"/>
              </a:rPr>
              <a:t>12</a:t>
            </a:fld>
            <a:endParaRPr/>
          </a:p>
        </p:txBody>
      </p:sp>
    </p:spTree>
    <p:extLst>
      <p:ext uri="{BB962C8B-B14F-4D97-AF65-F5344CB8AC3E}">
        <p14:creationId xmlns:p14="http://schemas.microsoft.com/office/powerpoint/2010/main" val="1888775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PlaceHolder 1"/>
          <p:cNvSpPr>
            <a:spLocks noGrp="1"/>
          </p:cNvSpPr>
          <p:nvPr>
            <p:ph type="body"/>
          </p:nvPr>
        </p:nvSpPr>
        <p:spPr>
          <a:xfrm>
            <a:off x="707760" y="4506120"/>
            <a:ext cx="5659560" cy="3684600"/>
          </a:xfrm>
          <a:prstGeom prst="rect">
            <a:avLst/>
          </a:prstGeom>
        </p:spPr>
        <p:txBody>
          <a:bodyPr lIns="93960" tIns="46800" rIns="93960" bIns="46800"/>
          <a:lstStyle/>
          <a:p>
            <a:r>
              <a:rPr lang="en-US" sz="2000" strike="noStrike" dirty="0">
                <a:solidFill>
                  <a:srgbClr val="000000"/>
                </a:solidFill>
                <a:latin typeface="Arial"/>
              </a:rPr>
              <a:t>I enjoyed our conversation and class today!  </a:t>
            </a:r>
            <a:r>
              <a:rPr lang="en-US" sz="2000" strike="noStrike" dirty="0" smtClean="0">
                <a:solidFill>
                  <a:srgbClr val="000000"/>
                </a:solidFill>
                <a:latin typeface="Arial"/>
              </a:rPr>
              <a:t>Thank you so much for welcoming me into</a:t>
            </a:r>
            <a:r>
              <a:rPr lang="en-US" sz="2000" strike="noStrike" baseline="0" dirty="0" smtClean="0">
                <a:solidFill>
                  <a:srgbClr val="000000"/>
                </a:solidFill>
                <a:latin typeface="Arial"/>
              </a:rPr>
              <a:t> your classroom.</a:t>
            </a:r>
            <a:endParaRPr dirty="0"/>
          </a:p>
          <a:p>
            <a:endParaRPr dirty="0"/>
          </a:p>
          <a:p>
            <a:r>
              <a:rPr lang="en-US" sz="2000" strike="noStrike" dirty="0" smtClean="0">
                <a:solidFill>
                  <a:srgbClr val="000000"/>
                </a:solidFill>
                <a:latin typeface="Arial"/>
              </a:rPr>
              <a:t>Please take a moment</a:t>
            </a:r>
            <a:r>
              <a:rPr lang="en-US" sz="2000" strike="noStrike" baseline="0" dirty="0" smtClean="0">
                <a:solidFill>
                  <a:srgbClr val="000000"/>
                </a:solidFill>
                <a:latin typeface="Arial"/>
              </a:rPr>
              <a:t> </a:t>
            </a:r>
            <a:r>
              <a:rPr lang="en-US" sz="2000" strike="noStrike" dirty="0" smtClean="0">
                <a:solidFill>
                  <a:srgbClr val="000000"/>
                </a:solidFill>
                <a:latin typeface="Arial"/>
              </a:rPr>
              <a:t>to answer the</a:t>
            </a:r>
            <a:r>
              <a:rPr lang="en-US" sz="2000" strike="noStrike" baseline="0" dirty="0" smtClean="0">
                <a:solidFill>
                  <a:srgbClr val="000000"/>
                </a:solidFill>
                <a:latin typeface="Arial"/>
              </a:rPr>
              <a:t> 3-2-1 paper on today’s class.</a:t>
            </a:r>
          </a:p>
          <a:p>
            <a:endParaRPr lang="en-US" sz="2000" strike="noStrike" baseline="0" dirty="0" smtClean="0">
              <a:solidFill>
                <a:srgbClr val="000000"/>
              </a:solidFill>
              <a:latin typeface="Arial"/>
            </a:endParaRPr>
          </a:p>
          <a:p>
            <a:r>
              <a:rPr lang="en-US" sz="2000" strike="noStrike" baseline="0" dirty="0" smtClean="0">
                <a:solidFill>
                  <a:srgbClr val="000000"/>
                </a:solidFill>
                <a:latin typeface="Arial"/>
              </a:rPr>
              <a:t>Look at Facebook Business Pages for your type of business.  Look at what types of things they post, when they post, and how many times a week they post.  Look at their visual storytelling.</a:t>
            </a:r>
          </a:p>
          <a:p>
            <a:endParaRPr dirty="0"/>
          </a:p>
          <a:p>
            <a:r>
              <a:rPr lang="en-US" sz="2000" strike="noStrike" dirty="0">
                <a:solidFill>
                  <a:srgbClr val="000000"/>
                </a:solidFill>
                <a:latin typeface="Arial"/>
              </a:rPr>
              <a:t>Please leave your </a:t>
            </a:r>
            <a:r>
              <a:rPr lang="en-US" sz="2000" strike="noStrike" dirty="0" smtClean="0">
                <a:solidFill>
                  <a:srgbClr val="000000"/>
                </a:solidFill>
                <a:latin typeface="Arial"/>
              </a:rPr>
              <a:t>group work on the table.</a:t>
            </a:r>
          </a:p>
          <a:p>
            <a:endParaRPr dirty="0"/>
          </a:p>
          <a:p>
            <a:r>
              <a:rPr lang="en-US" sz="2000" strike="noStrike" dirty="0">
                <a:solidFill>
                  <a:srgbClr val="000000"/>
                </a:solidFill>
                <a:latin typeface="Arial"/>
              </a:rPr>
              <a:t>Have a great afternoon!</a:t>
            </a:r>
            <a:endParaRPr dirty="0"/>
          </a:p>
        </p:txBody>
      </p:sp>
      <p:sp>
        <p:nvSpPr>
          <p:cNvPr id="158" name="CustomShape 2"/>
          <p:cNvSpPr/>
          <p:nvPr/>
        </p:nvSpPr>
        <p:spPr>
          <a:xfrm>
            <a:off x="4008600" y="8893440"/>
            <a:ext cx="3064680" cy="467640"/>
          </a:xfrm>
          <a:prstGeom prst="rect">
            <a:avLst/>
          </a:prstGeom>
          <a:noFill/>
          <a:ln>
            <a:noFill/>
          </a:ln>
        </p:spPr>
        <p:style>
          <a:lnRef idx="0">
            <a:scrgbClr r="0" g="0" b="0"/>
          </a:lnRef>
          <a:fillRef idx="0">
            <a:scrgbClr r="0" g="0" b="0"/>
          </a:fillRef>
          <a:effectRef idx="0">
            <a:scrgbClr r="0" g="0" b="0"/>
          </a:effectRef>
          <a:fontRef idx="minor"/>
        </p:style>
        <p:txBody>
          <a:bodyPr lIns="93960" tIns="46800" rIns="93960" bIns="46800" anchor="b"/>
          <a:lstStyle/>
          <a:p>
            <a:pPr algn="r">
              <a:lnSpc>
                <a:spcPct val="100000"/>
              </a:lnSpc>
            </a:pPr>
            <a:fld id="{D2B85FDF-9D62-4C68-AE97-55459C42D89C}" type="slidenum">
              <a:rPr lang="en-US" sz="1200" strike="noStrike">
                <a:solidFill>
                  <a:srgbClr val="000000"/>
                </a:solidFill>
                <a:latin typeface="+mn-lt"/>
                <a:ea typeface="+mn-ea"/>
              </a:rPr>
              <a:t>13</a:t>
            </a:fld>
            <a:endParaRPr/>
          </a:p>
        </p:txBody>
      </p:sp>
    </p:spTree>
    <p:extLst>
      <p:ext uri="{BB962C8B-B14F-4D97-AF65-F5344CB8AC3E}">
        <p14:creationId xmlns:p14="http://schemas.microsoft.com/office/powerpoint/2010/main" val="516580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laceHolder 1"/>
          <p:cNvSpPr>
            <a:spLocks noGrp="1"/>
          </p:cNvSpPr>
          <p:nvPr>
            <p:ph type="body"/>
          </p:nvPr>
        </p:nvSpPr>
        <p:spPr>
          <a:xfrm>
            <a:off x="707760" y="4506120"/>
            <a:ext cx="5659560" cy="3684600"/>
          </a:xfrm>
          <a:prstGeom prst="rect">
            <a:avLst/>
          </a:prstGeom>
        </p:spPr>
        <p:txBody>
          <a:bodyPr lIns="93960" tIns="46800" rIns="93960" bIns="46800"/>
          <a:lstStyle/>
          <a:p>
            <a:r>
              <a:rPr lang="en-US" sz="1800" strike="noStrike" dirty="0">
                <a:solidFill>
                  <a:srgbClr val="000000"/>
                </a:solidFill>
                <a:latin typeface="Arial"/>
              </a:rPr>
              <a:t>Today, you’ll </a:t>
            </a:r>
            <a:r>
              <a:rPr lang="en-US" sz="1800" strike="noStrike" dirty="0" smtClean="0">
                <a:solidFill>
                  <a:srgbClr val="000000"/>
                </a:solidFill>
                <a:latin typeface="Arial"/>
              </a:rPr>
              <a:t>start</a:t>
            </a:r>
            <a:r>
              <a:rPr lang="en-US" sz="1800" strike="noStrike" baseline="0" dirty="0" smtClean="0">
                <a:solidFill>
                  <a:srgbClr val="000000"/>
                </a:solidFill>
                <a:latin typeface="Arial"/>
              </a:rPr>
              <a:t> learning about Social Media Content Calendars. </a:t>
            </a:r>
          </a:p>
          <a:p>
            <a:endParaRPr lang="en-US" sz="1800" strike="noStrike" dirty="0" smtClean="0">
              <a:solidFill>
                <a:srgbClr val="000000"/>
              </a:solidFill>
              <a:latin typeface="Arial"/>
            </a:endParaRPr>
          </a:p>
          <a:p>
            <a:r>
              <a:rPr lang="en-US" sz="1800" strike="noStrike" dirty="0" smtClean="0">
                <a:solidFill>
                  <a:srgbClr val="000000"/>
                </a:solidFill>
                <a:latin typeface="Arial"/>
              </a:rPr>
              <a:t>Once we’ve explained how content calendars can help</a:t>
            </a:r>
            <a:r>
              <a:rPr lang="en-US" sz="1800" strike="noStrike" baseline="0" dirty="0" smtClean="0">
                <a:solidFill>
                  <a:srgbClr val="000000"/>
                </a:solidFill>
                <a:latin typeface="Arial"/>
              </a:rPr>
              <a:t> make managing social media easier and provide better value to your target audience</a:t>
            </a:r>
            <a:r>
              <a:rPr lang="en-US" sz="1800" strike="noStrike" dirty="0" smtClean="0">
                <a:solidFill>
                  <a:srgbClr val="000000"/>
                </a:solidFill>
                <a:latin typeface="Arial"/>
              </a:rPr>
              <a:t>, we’ll plan 3 Facebook posts</a:t>
            </a:r>
            <a:r>
              <a:rPr lang="en-US" sz="1800" strike="noStrike" baseline="0" dirty="0" smtClean="0">
                <a:solidFill>
                  <a:srgbClr val="000000"/>
                </a:solidFill>
                <a:latin typeface="Arial"/>
              </a:rPr>
              <a:t> for Davidson’s Landscaping, which is a student’s business.</a:t>
            </a:r>
          </a:p>
          <a:p>
            <a:endParaRPr sz="1800" dirty="0"/>
          </a:p>
          <a:p>
            <a:r>
              <a:rPr lang="en-US" sz="1800" strike="noStrike" dirty="0" smtClean="0">
                <a:solidFill>
                  <a:srgbClr val="000000"/>
                </a:solidFill>
                <a:latin typeface="Arial"/>
              </a:rPr>
              <a:t>Ready to meet your</a:t>
            </a:r>
            <a:r>
              <a:rPr lang="en-US" sz="1800" strike="noStrike" baseline="0" dirty="0" smtClean="0">
                <a:solidFill>
                  <a:srgbClr val="000000"/>
                </a:solidFill>
                <a:latin typeface="Arial"/>
              </a:rPr>
              <a:t> company’s new best friend?  </a:t>
            </a:r>
            <a:endParaRPr sz="1800" dirty="0"/>
          </a:p>
        </p:txBody>
      </p:sp>
      <p:sp>
        <p:nvSpPr>
          <p:cNvPr id="132" name="CustomShape 2"/>
          <p:cNvSpPr/>
          <p:nvPr/>
        </p:nvSpPr>
        <p:spPr>
          <a:xfrm>
            <a:off x="4008600" y="8893440"/>
            <a:ext cx="3064680" cy="467640"/>
          </a:xfrm>
          <a:prstGeom prst="rect">
            <a:avLst/>
          </a:prstGeom>
          <a:noFill/>
          <a:ln>
            <a:noFill/>
          </a:ln>
        </p:spPr>
        <p:style>
          <a:lnRef idx="0">
            <a:scrgbClr r="0" g="0" b="0"/>
          </a:lnRef>
          <a:fillRef idx="0">
            <a:scrgbClr r="0" g="0" b="0"/>
          </a:fillRef>
          <a:effectRef idx="0">
            <a:scrgbClr r="0" g="0" b="0"/>
          </a:effectRef>
          <a:fontRef idx="minor"/>
        </p:style>
        <p:txBody>
          <a:bodyPr lIns="93960" tIns="46800" rIns="93960" bIns="46800" anchor="b"/>
          <a:lstStyle/>
          <a:p>
            <a:pPr algn="r">
              <a:lnSpc>
                <a:spcPct val="100000"/>
              </a:lnSpc>
            </a:pPr>
            <a:fld id="{E96EE8CB-3CC2-4BB7-BFA1-6C0436467685}" type="slidenum">
              <a:rPr lang="en-US" sz="1200" strike="noStrike">
                <a:solidFill>
                  <a:srgbClr val="000000"/>
                </a:solidFill>
                <a:latin typeface="+mn-lt"/>
                <a:ea typeface="+mn-ea"/>
              </a:rPr>
              <a:t>2</a:t>
            </a:fld>
            <a:endParaRPr dirty="0"/>
          </a:p>
        </p:txBody>
      </p:sp>
    </p:spTree>
    <p:extLst>
      <p:ext uri="{BB962C8B-B14F-4D97-AF65-F5344CB8AC3E}">
        <p14:creationId xmlns:p14="http://schemas.microsoft.com/office/powerpoint/2010/main" val="262096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PlaceHolder 1"/>
          <p:cNvSpPr>
            <a:spLocks noGrp="1"/>
          </p:cNvSpPr>
          <p:nvPr>
            <p:ph type="body"/>
          </p:nvPr>
        </p:nvSpPr>
        <p:spPr>
          <a:xfrm>
            <a:off x="707760" y="4506120"/>
            <a:ext cx="5659560" cy="3684600"/>
          </a:xfrm>
          <a:prstGeom prst="rect">
            <a:avLst/>
          </a:prstGeom>
        </p:spPr>
        <p:txBody>
          <a:bodyPr lIns="93960" tIns="46800" rIns="93960" bIns="46800"/>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baseline="0" dirty="0" smtClean="0">
                <a:solidFill>
                  <a:srgbClr val="000000"/>
                </a:solidFill>
                <a:latin typeface="+mn-lt"/>
              </a:rPr>
              <a:t>Your small business is going to move fast and you’ll have a lot on your plate, which is why your social media content calendar will become your new best friend.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baseline="0" dirty="0" smtClean="0">
              <a:solidFill>
                <a:srgbClr val="000000"/>
              </a:solidFill>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baseline="0" dirty="0" smtClean="0">
                <a:solidFill>
                  <a:srgbClr val="000000"/>
                </a:solidFill>
                <a:latin typeface="+mn-lt"/>
              </a:rPr>
              <a:t>Managing all the parts of your social media presence takes planning.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baseline="0" dirty="0" smtClean="0">
              <a:solidFill>
                <a:srgbClr val="000000"/>
              </a:solidFill>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baseline="0" dirty="0" smtClean="0">
                <a:solidFill>
                  <a:srgbClr val="000000"/>
                </a:solidFill>
                <a:latin typeface="+mn-lt"/>
              </a:rPr>
              <a:t>To grow and nurture an audience on social media, it’s not as simple as just “winging-it” and posting whatever and whenever you feel like it.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baseline="0" dirty="0" smtClean="0">
              <a:solidFill>
                <a:srgbClr val="000000"/>
              </a:solidFill>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baseline="0" dirty="0" smtClean="0">
                <a:solidFill>
                  <a:srgbClr val="000000"/>
                </a:solidFill>
                <a:latin typeface="+mn-lt"/>
              </a:rPr>
              <a:t>You need a plan and a view of the big picture.  </a:t>
            </a:r>
          </a:p>
          <a:p>
            <a:endParaRPr lang="en-US" sz="1600" strike="noStrike" baseline="0" dirty="0" smtClean="0">
              <a:solidFill>
                <a:srgbClr val="000000"/>
              </a:solidFill>
              <a:latin typeface="Arial"/>
            </a:endParaRPr>
          </a:p>
        </p:txBody>
      </p:sp>
      <p:sp>
        <p:nvSpPr>
          <p:cNvPr id="134" name="CustomShape 2"/>
          <p:cNvSpPr/>
          <p:nvPr/>
        </p:nvSpPr>
        <p:spPr>
          <a:xfrm>
            <a:off x="4008600" y="8893440"/>
            <a:ext cx="3064680" cy="467640"/>
          </a:xfrm>
          <a:prstGeom prst="rect">
            <a:avLst/>
          </a:prstGeom>
          <a:noFill/>
          <a:ln>
            <a:noFill/>
          </a:ln>
        </p:spPr>
        <p:style>
          <a:lnRef idx="0">
            <a:scrgbClr r="0" g="0" b="0"/>
          </a:lnRef>
          <a:fillRef idx="0">
            <a:scrgbClr r="0" g="0" b="0"/>
          </a:fillRef>
          <a:effectRef idx="0">
            <a:scrgbClr r="0" g="0" b="0"/>
          </a:effectRef>
          <a:fontRef idx="minor"/>
        </p:style>
        <p:txBody>
          <a:bodyPr lIns="93960" tIns="46800" rIns="93960" bIns="46800" anchor="b"/>
          <a:lstStyle/>
          <a:p>
            <a:pPr algn="r">
              <a:lnSpc>
                <a:spcPct val="100000"/>
              </a:lnSpc>
            </a:pPr>
            <a:fld id="{158AD6E7-CC28-4892-BF1A-A035CBC66F7E}" type="slidenum">
              <a:rPr lang="en-US" sz="1200" strike="noStrike">
                <a:solidFill>
                  <a:srgbClr val="000000"/>
                </a:solidFill>
                <a:latin typeface="+mn-lt"/>
                <a:ea typeface="+mn-ea"/>
              </a:rPr>
              <a:t>3</a:t>
            </a:fld>
            <a:endParaRPr/>
          </a:p>
        </p:txBody>
      </p:sp>
    </p:spTree>
    <p:extLst>
      <p:ext uri="{BB962C8B-B14F-4D97-AF65-F5344CB8AC3E}">
        <p14:creationId xmlns:p14="http://schemas.microsoft.com/office/powerpoint/2010/main" val="3979555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PlaceHolder 1"/>
          <p:cNvSpPr>
            <a:spLocks noGrp="1"/>
          </p:cNvSpPr>
          <p:nvPr>
            <p:ph type="body"/>
          </p:nvPr>
        </p:nvSpPr>
        <p:spPr>
          <a:xfrm>
            <a:off x="707760" y="4506120"/>
            <a:ext cx="5659560" cy="3684600"/>
          </a:xfrm>
          <a:prstGeom prst="rect">
            <a:avLst/>
          </a:prstGeom>
        </p:spPr>
        <p:txBody>
          <a:bodyPr lIns="93960" tIns="46800" rIns="93960" bIns="46800"/>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baseline="0" dirty="0" smtClean="0">
                <a:solidFill>
                  <a:srgbClr val="000000"/>
                </a:solidFill>
                <a:latin typeface="+mn-lt"/>
              </a:rPr>
              <a:t>A content calendar keeps all of your social media activities organized.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baseline="0" dirty="0" smtClean="0">
              <a:solidFill>
                <a:srgbClr val="000000"/>
              </a:solidFill>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baseline="0" dirty="0" smtClean="0">
                <a:solidFill>
                  <a:srgbClr val="000000"/>
                </a:solidFill>
                <a:latin typeface="+mn-lt"/>
              </a:rPr>
              <a:t>It helps you visualize all of your posts and is a road map to make sure your content is optimized so your target audience sees it.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baseline="0" dirty="0" smtClean="0">
              <a:solidFill>
                <a:srgbClr val="000000"/>
              </a:solidFill>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baseline="0" dirty="0" smtClean="0">
                <a:solidFill>
                  <a:srgbClr val="000000"/>
                </a:solidFill>
                <a:latin typeface="+mn-lt"/>
              </a:rPr>
              <a:t>And knowing what kind of content you’re going to share and when you’re going to share it is key to making sure you get the engagement you desire.</a:t>
            </a:r>
          </a:p>
          <a:p>
            <a:endParaRPr lang="en-US" sz="1600" strike="noStrike" baseline="0" dirty="0" smtClean="0">
              <a:solidFill>
                <a:srgbClr val="000000"/>
              </a:solidFill>
              <a:latin typeface="+mn-lt"/>
            </a:endParaRPr>
          </a:p>
          <a:p>
            <a:r>
              <a:rPr lang="en-US" sz="1600" strike="noStrike" baseline="0" dirty="0" smtClean="0">
                <a:solidFill>
                  <a:srgbClr val="000000"/>
                </a:solidFill>
                <a:latin typeface="+mn-lt"/>
              </a:rPr>
              <a:t>The most important way to use social media is to </a:t>
            </a:r>
            <a:r>
              <a:rPr lang="en-US" sz="1600" b="1" strike="noStrike" baseline="0" dirty="0" smtClean="0">
                <a:solidFill>
                  <a:srgbClr val="000000"/>
                </a:solidFill>
                <a:latin typeface="+mn-lt"/>
              </a:rPr>
              <a:t>engage </a:t>
            </a:r>
            <a:r>
              <a:rPr lang="en-US" sz="1600" b="0" strike="noStrike" baseline="0" dirty="0" smtClean="0">
                <a:solidFill>
                  <a:srgbClr val="000000"/>
                </a:solidFill>
                <a:latin typeface="+mn-lt"/>
              </a:rPr>
              <a:t>with your audience.</a:t>
            </a:r>
            <a:endParaRPr lang="en-US" sz="1600" strike="noStrike" baseline="0" dirty="0" smtClean="0">
              <a:solidFill>
                <a:srgbClr val="000000"/>
              </a:solidFill>
              <a:latin typeface="+mn-lt"/>
            </a:endParaRPr>
          </a:p>
        </p:txBody>
      </p:sp>
      <p:sp>
        <p:nvSpPr>
          <p:cNvPr id="138" name="CustomShape 2"/>
          <p:cNvSpPr/>
          <p:nvPr/>
        </p:nvSpPr>
        <p:spPr>
          <a:xfrm>
            <a:off x="4008600" y="8893440"/>
            <a:ext cx="3064680" cy="467640"/>
          </a:xfrm>
          <a:prstGeom prst="rect">
            <a:avLst/>
          </a:prstGeom>
          <a:noFill/>
          <a:ln>
            <a:noFill/>
          </a:ln>
        </p:spPr>
        <p:style>
          <a:lnRef idx="0">
            <a:scrgbClr r="0" g="0" b="0"/>
          </a:lnRef>
          <a:fillRef idx="0">
            <a:scrgbClr r="0" g="0" b="0"/>
          </a:fillRef>
          <a:effectRef idx="0">
            <a:scrgbClr r="0" g="0" b="0"/>
          </a:effectRef>
          <a:fontRef idx="minor"/>
        </p:style>
        <p:txBody>
          <a:bodyPr lIns="93960" tIns="46800" rIns="93960" bIns="46800" anchor="b"/>
          <a:lstStyle/>
          <a:p>
            <a:pPr algn="r">
              <a:lnSpc>
                <a:spcPct val="100000"/>
              </a:lnSpc>
            </a:pPr>
            <a:fld id="{297BD521-2798-4730-BDDC-A38F1ED94A1F}" type="slidenum">
              <a:rPr lang="en-US" sz="1200" strike="noStrike">
                <a:solidFill>
                  <a:srgbClr val="000000"/>
                </a:solidFill>
                <a:latin typeface="+mn-lt"/>
                <a:ea typeface="+mn-ea"/>
              </a:rPr>
              <a:t>4</a:t>
            </a:fld>
            <a:endParaRPr/>
          </a:p>
        </p:txBody>
      </p:sp>
    </p:spTree>
    <p:extLst>
      <p:ext uri="{BB962C8B-B14F-4D97-AF65-F5344CB8AC3E}">
        <p14:creationId xmlns:p14="http://schemas.microsoft.com/office/powerpoint/2010/main" val="4147255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PlaceHolder 1"/>
          <p:cNvSpPr>
            <a:spLocks noGrp="1"/>
          </p:cNvSpPr>
          <p:nvPr>
            <p:ph type="body"/>
          </p:nvPr>
        </p:nvSpPr>
        <p:spPr>
          <a:xfrm>
            <a:off x="707760" y="4506120"/>
            <a:ext cx="5659560" cy="3684600"/>
          </a:xfrm>
          <a:prstGeom prst="rect">
            <a:avLst/>
          </a:prstGeom>
        </p:spPr>
        <p:txBody>
          <a:bodyPr lIns="93960" tIns="46800" rIns="93960" bIns="46800"/>
          <a:lstStyle/>
          <a:p>
            <a:r>
              <a:rPr lang="en-US" sz="2000" strike="noStrike" dirty="0">
                <a:solidFill>
                  <a:srgbClr val="000000"/>
                </a:solidFill>
                <a:latin typeface="Arial"/>
              </a:rPr>
              <a:t>Class </a:t>
            </a:r>
            <a:r>
              <a:rPr lang="en-US" sz="2000" strike="noStrike" dirty="0" smtClean="0">
                <a:solidFill>
                  <a:srgbClr val="000000"/>
                </a:solidFill>
                <a:latin typeface="Arial"/>
              </a:rPr>
              <a:t>will discuss</a:t>
            </a:r>
            <a:r>
              <a:rPr lang="en-US" sz="2000" strike="noStrike" baseline="0" dirty="0" smtClean="0">
                <a:solidFill>
                  <a:srgbClr val="000000"/>
                </a:solidFill>
                <a:latin typeface="Arial"/>
              </a:rPr>
              <a:t> as a group on </a:t>
            </a:r>
            <a:r>
              <a:rPr lang="en-US" sz="2000" strike="noStrike" dirty="0" smtClean="0">
                <a:solidFill>
                  <a:srgbClr val="000000"/>
                </a:solidFill>
                <a:latin typeface="Arial"/>
              </a:rPr>
              <a:t>write</a:t>
            </a:r>
            <a:r>
              <a:rPr lang="en-US" sz="2000" strike="noStrike" baseline="0" dirty="0" smtClean="0">
                <a:solidFill>
                  <a:srgbClr val="000000"/>
                </a:solidFill>
                <a:latin typeface="Arial"/>
              </a:rPr>
              <a:t> on the board ways they think a social media content calendar can help their business.</a:t>
            </a:r>
            <a:endParaRPr dirty="0"/>
          </a:p>
        </p:txBody>
      </p:sp>
      <p:sp>
        <p:nvSpPr>
          <p:cNvPr id="142" name="CustomShape 2"/>
          <p:cNvSpPr/>
          <p:nvPr/>
        </p:nvSpPr>
        <p:spPr>
          <a:xfrm>
            <a:off x="4008600" y="8893440"/>
            <a:ext cx="3064680" cy="467640"/>
          </a:xfrm>
          <a:prstGeom prst="rect">
            <a:avLst/>
          </a:prstGeom>
          <a:noFill/>
          <a:ln>
            <a:noFill/>
          </a:ln>
        </p:spPr>
        <p:style>
          <a:lnRef idx="0">
            <a:scrgbClr r="0" g="0" b="0"/>
          </a:lnRef>
          <a:fillRef idx="0">
            <a:scrgbClr r="0" g="0" b="0"/>
          </a:fillRef>
          <a:effectRef idx="0">
            <a:scrgbClr r="0" g="0" b="0"/>
          </a:effectRef>
          <a:fontRef idx="minor"/>
        </p:style>
        <p:txBody>
          <a:bodyPr lIns="93960" tIns="46800" rIns="93960" bIns="46800" anchor="b"/>
          <a:lstStyle/>
          <a:p>
            <a:pPr algn="r">
              <a:lnSpc>
                <a:spcPct val="100000"/>
              </a:lnSpc>
            </a:pPr>
            <a:fld id="{4B4B6226-55B8-4C4D-B28E-3AAD994E63DB}" type="slidenum">
              <a:rPr lang="en-US" sz="1200" strike="noStrike">
                <a:solidFill>
                  <a:srgbClr val="000000"/>
                </a:solidFill>
                <a:latin typeface="+mn-lt"/>
                <a:ea typeface="+mn-ea"/>
              </a:rPr>
              <a:t>5</a:t>
            </a:fld>
            <a:endParaRPr/>
          </a:p>
        </p:txBody>
      </p:sp>
    </p:spTree>
    <p:extLst>
      <p:ext uri="{BB962C8B-B14F-4D97-AF65-F5344CB8AC3E}">
        <p14:creationId xmlns:p14="http://schemas.microsoft.com/office/powerpoint/2010/main" val="4140077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laceHolder 1"/>
          <p:cNvSpPr>
            <a:spLocks noGrp="1"/>
          </p:cNvSpPr>
          <p:nvPr>
            <p:ph type="body"/>
          </p:nvPr>
        </p:nvSpPr>
        <p:spPr>
          <a:xfrm>
            <a:off x="707760" y="4506120"/>
            <a:ext cx="5659560" cy="3684600"/>
          </a:xfrm>
          <a:prstGeom prst="rect">
            <a:avLst/>
          </a:prstGeom>
        </p:spPr>
        <p:txBody>
          <a:bodyPr lIns="93960" tIns="46800" rIns="93960" bIns="46800"/>
          <a:lstStyle/>
          <a:p>
            <a:r>
              <a:rPr lang="en-US" sz="1400" strike="noStrike" dirty="0" smtClean="0">
                <a:solidFill>
                  <a:srgbClr val="000000"/>
                </a:solidFill>
                <a:latin typeface="Arial"/>
              </a:rPr>
              <a:t>Making a social media</a:t>
            </a:r>
            <a:r>
              <a:rPr lang="en-US" sz="1400" strike="noStrike" baseline="0" dirty="0" smtClean="0">
                <a:solidFill>
                  <a:srgbClr val="000000"/>
                </a:solidFill>
                <a:latin typeface="Arial"/>
              </a:rPr>
              <a:t> </a:t>
            </a:r>
            <a:r>
              <a:rPr lang="en-US" sz="1400" strike="noStrike" dirty="0" smtClean="0">
                <a:solidFill>
                  <a:srgbClr val="000000"/>
                </a:solidFill>
                <a:latin typeface="Arial"/>
              </a:rPr>
              <a:t>content calendar</a:t>
            </a:r>
            <a:r>
              <a:rPr lang="en-US" sz="1400" strike="noStrike" baseline="0" dirty="0" smtClean="0">
                <a:solidFill>
                  <a:srgbClr val="000000"/>
                </a:solidFill>
                <a:latin typeface="Arial"/>
              </a:rPr>
              <a:t> is easy.</a:t>
            </a:r>
          </a:p>
          <a:p>
            <a:endParaRPr lang="en-US" sz="1400" strike="noStrike" baseline="0" dirty="0" smtClean="0">
              <a:solidFill>
                <a:srgbClr val="000000"/>
              </a:solidFill>
              <a:latin typeface="Arial"/>
            </a:endParaRPr>
          </a:p>
          <a:p>
            <a:r>
              <a:rPr lang="en-US" sz="1400" strike="noStrike" dirty="0" smtClean="0">
                <a:solidFill>
                  <a:srgbClr val="000000"/>
                </a:solidFill>
                <a:latin typeface="Arial"/>
              </a:rPr>
              <a:t>First, you decide how often you want to post.</a:t>
            </a:r>
          </a:p>
          <a:p>
            <a:endParaRPr lang="en-US" sz="1400" strike="noStrike" dirty="0" smtClean="0">
              <a:solidFill>
                <a:srgbClr val="000000"/>
              </a:solidFill>
              <a:latin typeface="Arial"/>
            </a:endParaRPr>
          </a:p>
          <a:p>
            <a:r>
              <a:rPr lang="en-US" sz="1400" strike="noStrike" dirty="0" smtClean="0">
                <a:solidFill>
                  <a:srgbClr val="000000"/>
                </a:solidFill>
                <a:latin typeface="Arial"/>
              </a:rPr>
              <a:t>Facebook has a more “community” feeling.</a:t>
            </a:r>
            <a:r>
              <a:rPr lang="en-US" sz="1400" strike="noStrike" baseline="0" dirty="0" smtClean="0">
                <a:solidFill>
                  <a:srgbClr val="000000"/>
                </a:solidFill>
                <a:latin typeface="Arial"/>
              </a:rPr>
              <a:t>  Your fans are interested in your content – but they don’t want to be overwhelmed by it.  </a:t>
            </a:r>
          </a:p>
          <a:p>
            <a:endParaRPr lang="en-US" sz="1400" strike="noStrike" baseline="0" dirty="0" smtClean="0">
              <a:solidFill>
                <a:srgbClr val="000000"/>
              </a:solidFill>
              <a:latin typeface="Arial"/>
            </a:endParaRPr>
          </a:p>
          <a:p>
            <a:r>
              <a:rPr lang="en-US" sz="1400" strike="noStrike" baseline="0" dirty="0" smtClean="0">
                <a:solidFill>
                  <a:srgbClr val="000000"/>
                </a:solidFill>
                <a:latin typeface="Arial"/>
              </a:rPr>
              <a:t>For a small business like yours, posting 3-4 days/week might be a good place to start.  </a:t>
            </a:r>
          </a:p>
          <a:p>
            <a:endParaRPr lang="en-US" sz="1400" strike="noStrike" baseline="0" dirty="0" smtClean="0">
              <a:solidFill>
                <a:srgbClr val="000000"/>
              </a:solidFill>
              <a:latin typeface="Arial"/>
            </a:endParaRPr>
          </a:p>
          <a:p>
            <a:r>
              <a:rPr lang="en-US" sz="1400" strike="noStrike" baseline="0" dirty="0" smtClean="0">
                <a:solidFill>
                  <a:srgbClr val="000000"/>
                </a:solidFill>
                <a:latin typeface="Arial"/>
              </a:rPr>
              <a:t>The key is to post consistently to help set expectations with your fans and to increase your reach and engagement.  </a:t>
            </a:r>
          </a:p>
          <a:p>
            <a:endParaRPr lang="en-US" sz="1400" strike="noStrike" baseline="0" dirty="0" smtClean="0">
              <a:solidFill>
                <a:srgbClr val="000000"/>
              </a:solidFill>
              <a:latin typeface="Arial"/>
            </a:endParaRPr>
          </a:p>
          <a:p>
            <a:r>
              <a:rPr lang="en-US" sz="1400" strike="noStrike" baseline="0" dirty="0" smtClean="0">
                <a:solidFill>
                  <a:srgbClr val="000000"/>
                </a:solidFill>
                <a:latin typeface="Arial"/>
              </a:rPr>
              <a:t>You’re </a:t>
            </a:r>
            <a:r>
              <a:rPr lang="en-US" sz="1400" strike="noStrike" baseline="0" dirty="0" smtClean="0">
                <a:solidFill>
                  <a:srgbClr val="000000"/>
                </a:solidFill>
                <a:latin typeface="+mn-lt"/>
              </a:rPr>
              <a:t>basically going </a:t>
            </a:r>
            <a:r>
              <a:rPr lang="en-US" sz="1400" strike="noStrike" baseline="0" dirty="0" smtClean="0">
                <a:solidFill>
                  <a:srgbClr val="000000"/>
                </a:solidFill>
                <a:latin typeface="Arial"/>
              </a:rPr>
              <a:t>to make a drumbeat to your posting schedule.</a:t>
            </a:r>
          </a:p>
          <a:p>
            <a:endParaRPr dirty="0"/>
          </a:p>
        </p:txBody>
      </p:sp>
      <p:sp>
        <p:nvSpPr>
          <p:cNvPr id="132" name="CustomShape 2"/>
          <p:cNvSpPr/>
          <p:nvPr/>
        </p:nvSpPr>
        <p:spPr>
          <a:xfrm>
            <a:off x="4008600" y="8893440"/>
            <a:ext cx="3064680" cy="467640"/>
          </a:xfrm>
          <a:prstGeom prst="rect">
            <a:avLst/>
          </a:prstGeom>
          <a:noFill/>
          <a:ln>
            <a:noFill/>
          </a:ln>
        </p:spPr>
        <p:style>
          <a:lnRef idx="0">
            <a:scrgbClr r="0" g="0" b="0"/>
          </a:lnRef>
          <a:fillRef idx="0">
            <a:scrgbClr r="0" g="0" b="0"/>
          </a:fillRef>
          <a:effectRef idx="0">
            <a:scrgbClr r="0" g="0" b="0"/>
          </a:effectRef>
          <a:fontRef idx="minor"/>
        </p:style>
        <p:txBody>
          <a:bodyPr lIns="93960" tIns="46800" rIns="93960" bIns="46800" anchor="b"/>
          <a:lstStyle/>
          <a:p>
            <a:pPr algn="r">
              <a:lnSpc>
                <a:spcPct val="100000"/>
              </a:lnSpc>
            </a:pPr>
            <a:fld id="{E96EE8CB-3CC2-4BB7-BFA1-6C0436467685}" type="slidenum">
              <a:rPr lang="en-US" sz="1200" strike="noStrike">
                <a:solidFill>
                  <a:srgbClr val="000000"/>
                </a:solidFill>
                <a:latin typeface="+mn-lt"/>
                <a:ea typeface="+mn-ea"/>
              </a:rPr>
              <a:t>6</a:t>
            </a:fld>
            <a:endParaRPr dirty="0"/>
          </a:p>
        </p:txBody>
      </p:sp>
    </p:spTree>
    <p:extLst>
      <p:ext uri="{BB962C8B-B14F-4D97-AF65-F5344CB8AC3E}">
        <p14:creationId xmlns:p14="http://schemas.microsoft.com/office/powerpoint/2010/main" val="277055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laceHolder 1"/>
          <p:cNvSpPr>
            <a:spLocks noGrp="1"/>
          </p:cNvSpPr>
          <p:nvPr>
            <p:ph type="body"/>
          </p:nvPr>
        </p:nvSpPr>
        <p:spPr>
          <a:xfrm>
            <a:off x="707760" y="4506120"/>
            <a:ext cx="5659560" cy="3684600"/>
          </a:xfrm>
          <a:prstGeom prst="rect">
            <a:avLst/>
          </a:prstGeom>
        </p:spPr>
        <p:txBody>
          <a:bodyPr lIns="93960" tIns="46800" rIns="93960" bIns="46800"/>
          <a:lstStyle/>
          <a:p>
            <a:r>
              <a:rPr lang="en-US" sz="1600" strike="noStrike" dirty="0" smtClean="0">
                <a:solidFill>
                  <a:srgbClr val="000000"/>
                </a:solidFill>
                <a:latin typeface="Arial"/>
              </a:rPr>
              <a:t>Next,</a:t>
            </a:r>
            <a:r>
              <a:rPr lang="en-US" sz="1600" strike="noStrike" baseline="0" dirty="0" smtClean="0">
                <a:solidFill>
                  <a:srgbClr val="000000"/>
                </a:solidFill>
                <a:latin typeface="Arial"/>
              </a:rPr>
              <a:t> y</a:t>
            </a:r>
            <a:r>
              <a:rPr lang="en-US" sz="1600" strike="noStrike" dirty="0" smtClean="0">
                <a:solidFill>
                  <a:srgbClr val="000000"/>
                </a:solidFill>
                <a:latin typeface="Arial"/>
              </a:rPr>
              <a:t>ou want to know the best days and times</a:t>
            </a:r>
            <a:r>
              <a:rPr lang="en-US" sz="1600" strike="noStrike" baseline="0" dirty="0" smtClean="0">
                <a:solidFill>
                  <a:srgbClr val="000000"/>
                </a:solidFill>
                <a:latin typeface="Arial"/>
              </a:rPr>
              <a:t> to post so your audience actually sees your content.</a:t>
            </a:r>
          </a:p>
          <a:p>
            <a:endParaRPr lang="en-US" sz="1600" strike="noStrike" baseline="0" dirty="0" smtClean="0">
              <a:solidFill>
                <a:srgbClr val="000000"/>
              </a:solidFill>
              <a:latin typeface="Arial"/>
            </a:endParaRPr>
          </a:p>
          <a:p>
            <a:r>
              <a:rPr lang="en-US" sz="1600" strike="noStrike" baseline="0" dirty="0" smtClean="0">
                <a:solidFill>
                  <a:srgbClr val="000000"/>
                </a:solidFill>
                <a:latin typeface="Arial"/>
              </a:rPr>
              <a:t>You can use Facebook Insights to learn what time your fans are on Facebook and when they engage most with your posts.</a:t>
            </a:r>
          </a:p>
          <a:p>
            <a:endParaRPr lang="en-US" sz="1600" strike="noStrike" baseline="0" dirty="0" smtClean="0">
              <a:solidFill>
                <a:srgbClr val="000000"/>
              </a:solidFill>
              <a:latin typeface="Arial"/>
            </a:endParaRPr>
          </a:p>
        </p:txBody>
      </p:sp>
      <p:sp>
        <p:nvSpPr>
          <p:cNvPr id="132" name="CustomShape 2"/>
          <p:cNvSpPr/>
          <p:nvPr/>
        </p:nvSpPr>
        <p:spPr>
          <a:xfrm>
            <a:off x="4008600" y="8893440"/>
            <a:ext cx="3064680" cy="467640"/>
          </a:xfrm>
          <a:prstGeom prst="rect">
            <a:avLst/>
          </a:prstGeom>
          <a:noFill/>
          <a:ln>
            <a:noFill/>
          </a:ln>
        </p:spPr>
        <p:style>
          <a:lnRef idx="0">
            <a:scrgbClr r="0" g="0" b="0"/>
          </a:lnRef>
          <a:fillRef idx="0">
            <a:scrgbClr r="0" g="0" b="0"/>
          </a:fillRef>
          <a:effectRef idx="0">
            <a:scrgbClr r="0" g="0" b="0"/>
          </a:effectRef>
          <a:fontRef idx="minor"/>
        </p:style>
        <p:txBody>
          <a:bodyPr lIns="93960" tIns="46800" rIns="93960" bIns="46800" anchor="b"/>
          <a:lstStyle/>
          <a:p>
            <a:pPr algn="r">
              <a:lnSpc>
                <a:spcPct val="100000"/>
              </a:lnSpc>
            </a:pPr>
            <a:fld id="{E96EE8CB-3CC2-4BB7-BFA1-6C0436467685}" type="slidenum">
              <a:rPr lang="en-US" sz="1200" strike="noStrike">
                <a:solidFill>
                  <a:srgbClr val="000000"/>
                </a:solidFill>
                <a:latin typeface="+mn-lt"/>
                <a:ea typeface="+mn-ea"/>
              </a:rPr>
              <a:t>7</a:t>
            </a:fld>
            <a:endParaRPr dirty="0"/>
          </a:p>
        </p:txBody>
      </p:sp>
    </p:spTree>
    <p:extLst>
      <p:ext uri="{BB962C8B-B14F-4D97-AF65-F5344CB8AC3E}">
        <p14:creationId xmlns:p14="http://schemas.microsoft.com/office/powerpoint/2010/main" val="64570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laceHolder 1"/>
          <p:cNvSpPr>
            <a:spLocks noGrp="1"/>
          </p:cNvSpPr>
          <p:nvPr>
            <p:ph type="body"/>
          </p:nvPr>
        </p:nvSpPr>
        <p:spPr>
          <a:xfrm>
            <a:off x="707760" y="4506120"/>
            <a:ext cx="5659560" cy="3684600"/>
          </a:xfrm>
          <a:prstGeom prst="rect">
            <a:avLst/>
          </a:prstGeom>
        </p:spPr>
        <p:txBody>
          <a:bodyPr lIns="93960" tIns="46800" rIns="93960" bIns="46800"/>
          <a:lstStyle/>
          <a:p>
            <a:r>
              <a:rPr lang="en-US" sz="2000" strike="noStrike" baseline="0" dirty="0" smtClean="0">
                <a:solidFill>
                  <a:srgbClr val="000000"/>
                </a:solidFill>
                <a:latin typeface="+mn-lt"/>
              </a:rPr>
              <a:t>You can also use Insights to see what kind of content your audience likes best – videos, pictures, how-</a:t>
            </a:r>
            <a:r>
              <a:rPr lang="en-US" sz="2000" strike="noStrike" baseline="0" dirty="0" err="1" smtClean="0">
                <a:solidFill>
                  <a:srgbClr val="000000"/>
                </a:solidFill>
                <a:latin typeface="+mn-lt"/>
              </a:rPr>
              <a:t>to’s</a:t>
            </a:r>
            <a:r>
              <a:rPr lang="en-US" sz="2000" strike="noStrike" baseline="0" dirty="0" smtClean="0">
                <a:solidFill>
                  <a:srgbClr val="000000"/>
                </a:solidFill>
                <a:latin typeface="+mn-lt"/>
              </a:rPr>
              <a:t>, links.</a:t>
            </a:r>
          </a:p>
          <a:p>
            <a:endParaRPr lang="en-US" sz="2000" strike="noStrike" baseline="0" dirty="0" smtClean="0">
              <a:solidFill>
                <a:srgbClr val="000000"/>
              </a:solidFill>
              <a:latin typeface="+mn-lt"/>
            </a:endParaRPr>
          </a:p>
          <a:p>
            <a:r>
              <a:rPr lang="en-US" sz="2000" strike="noStrike" baseline="0" dirty="0" smtClean="0">
                <a:solidFill>
                  <a:srgbClr val="000000"/>
                </a:solidFill>
                <a:latin typeface="+mn-lt"/>
              </a:rPr>
              <a:t>And you can see how well your posts have performed – number of likes, comments, shares, clicks, and video views.</a:t>
            </a:r>
            <a:endParaRPr lang="en-US" sz="2000" dirty="0"/>
          </a:p>
        </p:txBody>
      </p:sp>
      <p:sp>
        <p:nvSpPr>
          <p:cNvPr id="132" name="CustomShape 2"/>
          <p:cNvSpPr/>
          <p:nvPr/>
        </p:nvSpPr>
        <p:spPr>
          <a:xfrm>
            <a:off x="4008600" y="8893440"/>
            <a:ext cx="3064680" cy="467640"/>
          </a:xfrm>
          <a:prstGeom prst="rect">
            <a:avLst/>
          </a:prstGeom>
          <a:noFill/>
          <a:ln>
            <a:noFill/>
          </a:ln>
        </p:spPr>
        <p:style>
          <a:lnRef idx="0">
            <a:scrgbClr r="0" g="0" b="0"/>
          </a:lnRef>
          <a:fillRef idx="0">
            <a:scrgbClr r="0" g="0" b="0"/>
          </a:fillRef>
          <a:effectRef idx="0">
            <a:scrgbClr r="0" g="0" b="0"/>
          </a:effectRef>
          <a:fontRef idx="minor"/>
        </p:style>
        <p:txBody>
          <a:bodyPr lIns="93960" tIns="46800" rIns="93960" bIns="46800" anchor="b"/>
          <a:lstStyle/>
          <a:p>
            <a:pPr algn="r">
              <a:lnSpc>
                <a:spcPct val="100000"/>
              </a:lnSpc>
            </a:pPr>
            <a:fld id="{E96EE8CB-3CC2-4BB7-BFA1-6C0436467685}" type="slidenum">
              <a:rPr lang="en-US" sz="1200" strike="noStrike">
                <a:solidFill>
                  <a:srgbClr val="000000"/>
                </a:solidFill>
                <a:latin typeface="+mn-lt"/>
                <a:ea typeface="+mn-ea"/>
              </a:rPr>
              <a:t>8</a:t>
            </a:fld>
            <a:endParaRPr dirty="0"/>
          </a:p>
        </p:txBody>
      </p:sp>
    </p:spTree>
    <p:extLst>
      <p:ext uri="{BB962C8B-B14F-4D97-AF65-F5344CB8AC3E}">
        <p14:creationId xmlns:p14="http://schemas.microsoft.com/office/powerpoint/2010/main" val="1285045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laceHolder 1"/>
          <p:cNvSpPr>
            <a:spLocks noGrp="1"/>
          </p:cNvSpPr>
          <p:nvPr>
            <p:ph type="body"/>
          </p:nvPr>
        </p:nvSpPr>
        <p:spPr>
          <a:xfrm>
            <a:off x="707760" y="4506120"/>
            <a:ext cx="5659560" cy="3684600"/>
          </a:xfrm>
          <a:prstGeom prst="rect">
            <a:avLst/>
          </a:prstGeom>
        </p:spPr>
        <p:txBody>
          <a:bodyPr lIns="93960" tIns="46800" rIns="93960" bIns="46800"/>
          <a:lstStyle/>
          <a:p>
            <a:endParaRPr dirty="0"/>
          </a:p>
        </p:txBody>
      </p:sp>
      <p:sp>
        <p:nvSpPr>
          <p:cNvPr id="132" name="CustomShape 2"/>
          <p:cNvSpPr/>
          <p:nvPr/>
        </p:nvSpPr>
        <p:spPr>
          <a:xfrm>
            <a:off x="4008600" y="8893440"/>
            <a:ext cx="3064680" cy="467640"/>
          </a:xfrm>
          <a:prstGeom prst="rect">
            <a:avLst/>
          </a:prstGeom>
          <a:noFill/>
          <a:ln>
            <a:noFill/>
          </a:ln>
        </p:spPr>
        <p:style>
          <a:lnRef idx="0">
            <a:scrgbClr r="0" g="0" b="0"/>
          </a:lnRef>
          <a:fillRef idx="0">
            <a:scrgbClr r="0" g="0" b="0"/>
          </a:fillRef>
          <a:effectRef idx="0">
            <a:scrgbClr r="0" g="0" b="0"/>
          </a:effectRef>
          <a:fontRef idx="minor"/>
        </p:style>
        <p:txBody>
          <a:bodyPr lIns="93960" tIns="46800" rIns="93960" bIns="46800" anchor="b"/>
          <a:lstStyle/>
          <a:p>
            <a:pPr algn="r">
              <a:lnSpc>
                <a:spcPct val="100000"/>
              </a:lnSpc>
            </a:pPr>
            <a:fld id="{E96EE8CB-3CC2-4BB7-BFA1-6C0436467685}" type="slidenum">
              <a:rPr lang="en-US" sz="1200" strike="noStrike">
                <a:solidFill>
                  <a:srgbClr val="000000"/>
                </a:solidFill>
                <a:latin typeface="+mn-lt"/>
                <a:ea typeface="+mn-ea"/>
              </a:rPr>
              <a:t>9</a:t>
            </a:fld>
            <a:endParaRPr dirty="0"/>
          </a:p>
        </p:txBody>
      </p:sp>
    </p:spTree>
    <p:extLst>
      <p:ext uri="{BB962C8B-B14F-4D97-AF65-F5344CB8AC3E}">
        <p14:creationId xmlns:p14="http://schemas.microsoft.com/office/powerpoint/2010/main" val="1896359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24" name="PlaceHolder 2"/>
          <p:cNvSpPr>
            <a:spLocks noGrp="1"/>
          </p:cNvSpPr>
          <p:nvPr>
            <p:ph type="body"/>
          </p:nvPr>
        </p:nvSpPr>
        <p:spPr>
          <a:xfrm>
            <a:off x="609480" y="1604520"/>
            <a:ext cx="10972440" cy="1896840"/>
          </a:xfrm>
          <a:prstGeom prst="rect">
            <a:avLst/>
          </a:prstGeom>
        </p:spPr>
        <p:txBody>
          <a:bodyPr lIns="0" tIns="0" rIns="0" bIns="0"/>
          <a:lstStyle/>
          <a:p>
            <a:endParaRPr/>
          </a:p>
        </p:txBody>
      </p:sp>
      <p:sp>
        <p:nvSpPr>
          <p:cNvPr id="25" name="PlaceHolder 3"/>
          <p:cNvSpPr>
            <a:spLocks noGrp="1"/>
          </p:cNvSpPr>
          <p:nvPr>
            <p:ph type="body"/>
          </p:nvPr>
        </p:nvSpPr>
        <p:spPr>
          <a:xfrm>
            <a:off x="609480" y="3682080"/>
            <a:ext cx="10972440" cy="18968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28"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29" name="PlaceHolder 4"/>
          <p:cNvSpPr>
            <a:spLocks noGrp="1"/>
          </p:cNvSpPr>
          <p:nvPr>
            <p:ph type="body"/>
          </p:nvPr>
        </p:nvSpPr>
        <p:spPr>
          <a:xfrm>
            <a:off x="6231960" y="3682080"/>
            <a:ext cx="5354280" cy="1896840"/>
          </a:xfrm>
          <a:prstGeom prst="rect">
            <a:avLst/>
          </a:prstGeom>
        </p:spPr>
        <p:txBody>
          <a:bodyPr lIns="0" tIns="0" rIns="0" bIns="0"/>
          <a:lstStyle/>
          <a:p>
            <a:endParaRPr/>
          </a:p>
        </p:txBody>
      </p:sp>
      <p:sp>
        <p:nvSpPr>
          <p:cNvPr id="30" name="PlaceHolder 5"/>
          <p:cNvSpPr>
            <a:spLocks noGrp="1"/>
          </p:cNvSpPr>
          <p:nvPr>
            <p:ph type="body"/>
          </p:nvPr>
        </p:nvSpPr>
        <p:spPr>
          <a:xfrm>
            <a:off x="609480" y="3682080"/>
            <a:ext cx="5354280" cy="18968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32" name="PlaceHolder 2"/>
          <p:cNvSpPr>
            <a:spLocks noGrp="1"/>
          </p:cNvSpPr>
          <p:nvPr>
            <p:ph type="body"/>
          </p:nvPr>
        </p:nvSpPr>
        <p:spPr>
          <a:xfrm>
            <a:off x="609480" y="1604520"/>
            <a:ext cx="10972440" cy="3977280"/>
          </a:xfrm>
          <a:prstGeom prst="rect">
            <a:avLst/>
          </a:prstGeom>
        </p:spPr>
        <p:txBody>
          <a:bodyPr lIns="0" tIns="0" rIns="0" bIns="0"/>
          <a:lstStyle/>
          <a:p>
            <a:endParaRPr/>
          </a:p>
        </p:txBody>
      </p:sp>
      <p:sp>
        <p:nvSpPr>
          <p:cNvPr id="33" name="PlaceHolder 3"/>
          <p:cNvSpPr>
            <a:spLocks noGrp="1"/>
          </p:cNvSpPr>
          <p:nvPr>
            <p:ph type="body"/>
          </p:nvPr>
        </p:nvSpPr>
        <p:spPr>
          <a:xfrm>
            <a:off x="609480" y="1604520"/>
            <a:ext cx="10972440" cy="3977280"/>
          </a:xfrm>
          <a:prstGeom prst="rect">
            <a:avLst/>
          </a:prstGeom>
        </p:spPr>
        <p:txBody>
          <a:bodyPr lIns="0" tIns="0" rIns="0" bIns="0"/>
          <a:lstStyle/>
          <a:p>
            <a:endParaRPr/>
          </a:p>
        </p:txBody>
      </p:sp>
      <p:pic>
        <p:nvPicPr>
          <p:cNvPr id="34" name="Picture 33"/>
          <p:cNvPicPr/>
          <p:nvPr/>
        </p:nvPicPr>
        <p:blipFill>
          <a:blip r:embed="rId2"/>
          <a:stretch/>
        </p:blipFill>
        <p:spPr>
          <a:xfrm>
            <a:off x="3602880" y="1604520"/>
            <a:ext cx="4984920" cy="3977280"/>
          </a:xfrm>
          <a:prstGeom prst="rect">
            <a:avLst/>
          </a:prstGeom>
          <a:ln>
            <a:noFill/>
          </a:ln>
        </p:spPr>
      </p:pic>
      <p:pic>
        <p:nvPicPr>
          <p:cNvPr id="35" name="Picture 34"/>
          <p:cNvPicPr/>
          <p:nvPr/>
        </p:nvPicPr>
        <p:blipFill>
          <a:blip r:embed="rId2"/>
          <a:stretch/>
        </p:blipFill>
        <p:spPr>
          <a:xfrm>
            <a:off x="3602880" y="1604520"/>
            <a:ext cx="4984920" cy="397728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3"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5" name="PlaceHolder 2"/>
          <p:cNvSpPr>
            <a:spLocks noGrp="1"/>
          </p:cNvSpPr>
          <p:nvPr>
            <p:ph type="body"/>
          </p:nvPr>
        </p:nvSpPr>
        <p:spPr>
          <a:xfrm>
            <a:off x="609480" y="1604520"/>
            <a:ext cx="10972440" cy="397728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7" name="PlaceHolder 2"/>
          <p:cNvSpPr>
            <a:spLocks noGrp="1"/>
          </p:cNvSpPr>
          <p:nvPr>
            <p:ph type="body"/>
          </p:nvPr>
        </p:nvSpPr>
        <p:spPr>
          <a:xfrm>
            <a:off x="609480" y="1604520"/>
            <a:ext cx="5354280" cy="3977280"/>
          </a:xfrm>
          <a:prstGeom prst="rect">
            <a:avLst/>
          </a:prstGeom>
        </p:spPr>
        <p:txBody>
          <a:bodyPr lIns="0" tIns="0" rIns="0" bIns="0"/>
          <a:lstStyle/>
          <a:p>
            <a:endParaRPr/>
          </a:p>
        </p:txBody>
      </p:sp>
      <p:sp>
        <p:nvSpPr>
          <p:cNvPr id="8" name="PlaceHolder 3"/>
          <p:cNvSpPr>
            <a:spLocks noGrp="1"/>
          </p:cNvSpPr>
          <p:nvPr>
            <p:ph type="body"/>
          </p:nvPr>
        </p:nvSpPr>
        <p:spPr>
          <a:xfrm>
            <a:off x="6231960" y="1604520"/>
            <a:ext cx="5354280" cy="39772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12"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13" name="PlaceHolder 3"/>
          <p:cNvSpPr>
            <a:spLocks noGrp="1"/>
          </p:cNvSpPr>
          <p:nvPr>
            <p:ph type="body"/>
          </p:nvPr>
        </p:nvSpPr>
        <p:spPr>
          <a:xfrm>
            <a:off x="609480" y="3682080"/>
            <a:ext cx="5354280" cy="1896840"/>
          </a:xfrm>
          <a:prstGeom prst="rect">
            <a:avLst/>
          </a:prstGeom>
        </p:spPr>
        <p:txBody>
          <a:bodyPr lIns="0" tIns="0" rIns="0" bIns="0"/>
          <a:lstStyle/>
          <a:p>
            <a:endParaRPr/>
          </a:p>
        </p:txBody>
      </p:sp>
      <p:sp>
        <p:nvSpPr>
          <p:cNvPr id="14" name="PlaceHolder 4"/>
          <p:cNvSpPr>
            <a:spLocks noGrp="1"/>
          </p:cNvSpPr>
          <p:nvPr>
            <p:ph type="body"/>
          </p:nvPr>
        </p:nvSpPr>
        <p:spPr>
          <a:xfrm>
            <a:off x="6231960" y="1604520"/>
            <a:ext cx="5354280" cy="39772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16" name="PlaceHolder 2"/>
          <p:cNvSpPr>
            <a:spLocks noGrp="1"/>
          </p:cNvSpPr>
          <p:nvPr>
            <p:ph type="body"/>
          </p:nvPr>
        </p:nvSpPr>
        <p:spPr>
          <a:xfrm>
            <a:off x="609480" y="1604520"/>
            <a:ext cx="5354280" cy="3977280"/>
          </a:xfrm>
          <a:prstGeom prst="rect">
            <a:avLst/>
          </a:prstGeom>
        </p:spPr>
        <p:txBody>
          <a:bodyPr lIns="0" tIns="0" rIns="0" bIns="0"/>
          <a:lstStyle/>
          <a:p>
            <a:endParaRPr/>
          </a:p>
        </p:txBody>
      </p:sp>
      <p:sp>
        <p:nvSpPr>
          <p:cNvPr id="17"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18" name="PlaceHolder 4"/>
          <p:cNvSpPr>
            <a:spLocks noGrp="1"/>
          </p:cNvSpPr>
          <p:nvPr>
            <p:ph type="body"/>
          </p:nvPr>
        </p:nvSpPr>
        <p:spPr>
          <a:xfrm>
            <a:off x="6231960" y="3682080"/>
            <a:ext cx="5354280" cy="18968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20"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21"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22" name="PlaceHolder 4"/>
          <p:cNvSpPr>
            <a:spLocks noGrp="1"/>
          </p:cNvSpPr>
          <p:nvPr>
            <p:ph type="body"/>
          </p:nvPr>
        </p:nvSpPr>
        <p:spPr>
          <a:xfrm>
            <a:off x="609480" y="3682080"/>
            <a:ext cx="10972440" cy="18968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tIns="0" rIns="0" bIns="0" anchor="ctr"/>
          <a:lstStyle/>
          <a:p>
            <a:pPr algn="ctr"/>
            <a:r>
              <a:rPr lang="en-US" sz="4400">
                <a:latin typeface="Arial"/>
              </a:rPr>
              <a:t>Click to edit the title text format</a:t>
            </a:r>
            <a:endParaRPr/>
          </a:p>
        </p:txBody>
      </p:sp>
      <p:sp>
        <p:nvSpPr>
          <p:cNvPr id="3" name="PlaceHolder 2"/>
          <p:cNvSpPr>
            <a:spLocks noGrp="1"/>
          </p:cNvSpPr>
          <p:nvPr>
            <p:ph type="body"/>
          </p:nvPr>
        </p:nvSpPr>
        <p:spPr>
          <a:xfrm>
            <a:off x="609480" y="1604520"/>
            <a:ext cx="10972440" cy="3977280"/>
          </a:xfrm>
          <a:prstGeom prst="rect">
            <a:avLst/>
          </a:prstGeom>
        </p:spPr>
        <p:txBody>
          <a:bodyPr lIns="0" tIns="0" rIns="0" bIns="0"/>
          <a:lstStyle/>
          <a:p>
            <a:pPr>
              <a:buSzPct val="45000"/>
              <a:buFont typeface="StarSymbol"/>
              <a:buChar char=""/>
            </a:pPr>
            <a:r>
              <a:rPr lang="en-US" sz="3200">
                <a:latin typeface="Arial"/>
              </a:rPr>
              <a:t>Click to edit the outline text format</a:t>
            </a:r>
            <a:endParaRPr/>
          </a:p>
          <a:p>
            <a:pPr lvl="1">
              <a:buSzPct val="75000"/>
              <a:buFont typeface="StarSymbol"/>
              <a:buChar char=""/>
            </a:pPr>
            <a:r>
              <a:rPr lang="en-US" sz="2800">
                <a:latin typeface="Arial"/>
              </a:rPr>
              <a:t>Second Outline Level</a:t>
            </a:r>
            <a:endParaRPr/>
          </a:p>
          <a:p>
            <a:pPr lvl="2">
              <a:buSzPct val="45000"/>
              <a:buFont typeface="StarSymbol"/>
              <a:buChar char=""/>
            </a:pPr>
            <a:r>
              <a:rPr lang="en-US" sz="2400">
                <a:latin typeface="Arial"/>
              </a:rPr>
              <a:t>Third Outline Level</a:t>
            </a:r>
            <a:endParaRPr/>
          </a:p>
          <a:p>
            <a:pPr lvl="3">
              <a:buSzPct val="75000"/>
              <a:buFont typeface="StarSymbol"/>
              <a:buChar char=""/>
            </a:pPr>
            <a:r>
              <a:rPr lang="en-US" sz="2000">
                <a:latin typeface="Arial"/>
              </a:rPr>
              <a:t>Fourth Outline Level</a:t>
            </a:r>
            <a:endParaRPr/>
          </a:p>
          <a:p>
            <a:pPr lvl="4">
              <a:buSzPct val="45000"/>
              <a:buFont typeface="StarSymbol"/>
              <a:buChar char=""/>
            </a:pPr>
            <a:r>
              <a:rPr lang="en-US" sz="2000">
                <a:latin typeface="Arial"/>
              </a:rPr>
              <a:t>Fifth Outline Level</a:t>
            </a:r>
            <a:endParaRPr/>
          </a:p>
          <a:p>
            <a:pPr lvl="5">
              <a:buSzPct val="45000"/>
              <a:buFont typeface="StarSymbol"/>
              <a:buChar char=""/>
            </a:pPr>
            <a:r>
              <a:rPr lang="en-US" sz="2000">
                <a:latin typeface="Arial"/>
              </a:rPr>
              <a:t>Sixth Outline Level</a:t>
            </a:r>
            <a:endParaRPr/>
          </a:p>
          <a:p>
            <a:pPr lvl="6">
              <a:buSzPct val="45000"/>
              <a:buFont typeface="StarSymbol"/>
              <a:buChar char=""/>
            </a:pPr>
            <a:r>
              <a:rPr lang="en-US" sz="2000">
                <a:latin typeface="Arial"/>
              </a:rPr>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3.jp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657359" y="499680"/>
            <a:ext cx="10891637" cy="1656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85000"/>
              </a:lnSpc>
            </a:pPr>
            <a:endParaRPr dirty="0"/>
          </a:p>
        </p:txBody>
      </p:sp>
      <p:sp>
        <p:nvSpPr>
          <p:cNvPr id="81" name="CustomShape 2"/>
          <p:cNvSpPr/>
          <p:nvPr/>
        </p:nvSpPr>
        <p:spPr>
          <a:xfrm>
            <a:off x="676800" y="2011680"/>
            <a:ext cx="11035036" cy="286057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2400" dirty="0" smtClean="0">
                <a:latin typeface="Calibri Light" panose="020F0302020204030204" pitchFamily="34" charset="0"/>
              </a:rPr>
              <a:t>You </a:t>
            </a:r>
            <a:r>
              <a:rPr lang="en-US" sz="2400" dirty="0">
                <a:latin typeface="Calibri Light" panose="020F0302020204030204" pitchFamily="34" charset="0"/>
              </a:rPr>
              <a:t>will </a:t>
            </a:r>
            <a:r>
              <a:rPr lang="en-US" sz="2400" b="1" dirty="0" smtClean="0">
                <a:latin typeface="Calibri Light" panose="020F0302020204030204" pitchFamily="34" charset="0"/>
              </a:rPr>
              <a:t>write 3 </a:t>
            </a:r>
            <a:r>
              <a:rPr lang="en-US" sz="2400" b="1" dirty="0">
                <a:latin typeface="Calibri Light" panose="020F0302020204030204" pitchFamily="34" charset="0"/>
              </a:rPr>
              <a:t>Facebook posts</a:t>
            </a:r>
            <a:r>
              <a:rPr lang="en-US" sz="2400" dirty="0">
                <a:latin typeface="Calibri Light" panose="020F0302020204030204" pitchFamily="34" charset="0"/>
              </a:rPr>
              <a:t> for your business' </a:t>
            </a:r>
            <a:r>
              <a:rPr lang="en-US" sz="2400" b="1" dirty="0">
                <a:solidFill>
                  <a:schemeClr val="tx2"/>
                </a:solidFill>
                <a:latin typeface="Calibri Light" panose="020F0302020204030204" pitchFamily="34" charset="0"/>
              </a:rPr>
              <a:t>Facebook Business </a:t>
            </a:r>
            <a:r>
              <a:rPr lang="en-US" sz="2400" b="1" dirty="0" smtClean="0">
                <a:solidFill>
                  <a:schemeClr val="tx2"/>
                </a:solidFill>
                <a:latin typeface="Calibri Light" panose="020F0302020204030204" pitchFamily="34" charset="0"/>
              </a:rPr>
              <a:t>Page</a:t>
            </a:r>
            <a:r>
              <a:rPr lang="en-US" sz="2400" dirty="0" smtClean="0">
                <a:latin typeface="Calibri Light" panose="020F0302020204030204" pitchFamily="34" charset="0"/>
              </a:rPr>
              <a:t>.   </a:t>
            </a:r>
            <a:endParaRPr lang="en-US" sz="2400" dirty="0">
              <a:latin typeface="Calibri Light" panose="020F0302020204030204" pitchFamily="34" charset="0"/>
            </a:endParaRPr>
          </a:p>
          <a:p>
            <a:r>
              <a:rPr lang="en-US" sz="1400" dirty="0">
                <a:latin typeface="Calibri Light" panose="020F0302020204030204" pitchFamily="34" charset="0"/>
              </a:rPr>
              <a:t> </a:t>
            </a:r>
          </a:p>
          <a:p>
            <a:r>
              <a:rPr lang="en-US" b="1" dirty="0" smtClean="0">
                <a:latin typeface="Calibri Light" panose="020F0302020204030204" pitchFamily="34" charset="0"/>
              </a:rPr>
              <a:t>Scenario</a:t>
            </a:r>
            <a:r>
              <a:rPr lang="en-US" b="1" dirty="0">
                <a:latin typeface="Calibri Light" panose="020F0302020204030204" pitchFamily="34" charset="0"/>
              </a:rPr>
              <a:t>:</a:t>
            </a:r>
            <a:endParaRPr lang="en-US" dirty="0">
              <a:latin typeface="Calibri Light" panose="020F0302020204030204" pitchFamily="34" charset="0"/>
            </a:endParaRPr>
          </a:p>
          <a:p>
            <a:r>
              <a:rPr lang="en-US" sz="1600" dirty="0" smtClean="0">
                <a:latin typeface="Calibri Light" panose="020F0302020204030204" pitchFamily="34" charset="0"/>
              </a:rPr>
              <a:t>It is 8:00 a.m. on Monday, 2/29.  You just realized that you have not planned any posts for your company's Facebook Business Page for this week.  You are out of the office all week and this is the only time you have to</a:t>
            </a:r>
            <a:r>
              <a:rPr lang="en-US" sz="1600" b="1" dirty="0" smtClean="0">
                <a:latin typeface="Calibri Light" panose="020F0302020204030204" pitchFamily="34" charset="0"/>
              </a:rPr>
              <a:t> create 3 Facebook posts.</a:t>
            </a:r>
            <a:endParaRPr lang="en-US" sz="1600" dirty="0" smtClean="0">
              <a:latin typeface="Calibri Light" panose="020F0302020204030204" pitchFamily="34" charset="0"/>
            </a:endParaRPr>
          </a:p>
          <a:p>
            <a:r>
              <a:rPr lang="en-US" sz="1400" dirty="0">
                <a:latin typeface="Calibri Light" panose="020F0302020204030204" pitchFamily="34" charset="0"/>
              </a:rPr>
              <a:t> </a:t>
            </a:r>
          </a:p>
          <a:p>
            <a:r>
              <a:rPr lang="en-US" b="1" dirty="0">
                <a:latin typeface="Calibri Light" panose="020F0302020204030204" pitchFamily="34" charset="0"/>
              </a:rPr>
              <a:t>You have </a:t>
            </a:r>
            <a:r>
              <a:rPr lang="en-US" b="1" dirty="0" smtClean="0">
                <a:solidFill>
                  <a:srgbClr val="F03B5E"/>
                </a:solidFill>
                <a:latin typeface="Calibri Light"/>
              </a:rPr>
              <a:t>5 minutes</a:t>
            </a:r>
            <a:r>
              <a:rPr lang="en-US" b="1" dirty="0" smtClean="0">
                <a:latin typeface="Calibri Light" panose="020F0302020204030204" pitchFamily="34" charset="0"/>
              </a:rPr>
              <a:t> to </a:t>
            </a:r>
            <a:r>
              <a:rPr lang="en-US" b="1" dirty="0">
                <a:latin typeface="Calibri Light" panose="020F0302020204030204" pitchFamily="34" charset="0"/>
              </a:rPr>
              <a:t>get this done.</a:t>
            </a:r>
          </a:p>
          <a:p>
            <a:r>
              <a:rPr lang="en-US" sz="1400" dirty="0">
                <a:latin typeface="Calibri Light" panose="020F0302020204030204" pitchFamily="34" charset="0"/>
              </a:rPr>
              <a:t> </a:t>
            </a:r>
          </a:p>
          <a:p>
            <a:r>
              <a:rPr lang="en-US" b="1" dirty="0" smtClean="0">
                <a:latin typeface="Calibri Light" panose="020F0302020204030204" pitchFamily="34" charset="0"/>
              </a:rPr>
              <a:t>Steps to Write Your Facebook Posts:</a:t>
            </a:r>
            <a:endParaRPr lang="en-US" dirty="0">
              <a:latin typeface="Calibri Light" panose="020F0302020204030204" pitchFamily="34" charset="0"/>
            </a:endParaRPr>
          </a:p>
          <a:p>
            <a:pPr lvl="0"/>
            <a:r>
              <a:rPr lang="en-US" sz="1400" dirty="0" smtClean="0">
                <a:latin typeface="Calibri Light" panose="020F0302020204030204" pitchFamily="34" charset="0"/>
              </a:rPr>
              <a:t>1.  Select </a:t>
            </a:r>
            <a:r>
              <a:rPr lang="en-US" sz="1500" dirty="0">
                <a:latin typeface="Calibri Light" panose="020F0302020204030204" pitchFamily="34" charset="0"/>
              </a:rPr>
              <a:t>3 days </a:t>
            </a:r>
            <a:r>
              <a:rPr lang="en-US" sz="1400" dirty="0" smtClean="0">
                <a:latin typeface="Calibri Light" panose="020F0302020204030204" pitchFamily="34" charset="0"/>
              </a:rPr>
              <a:t>of this week to post on:   Monday</a:t>
            </a:r>
            <a:r>
              <a:rPr lang="en-US" sz="1400" dirty="0">
                <a:latin typeface="Calibri Light" panose="020F0302020204030204" pitchFamily="34" charset="0"/>
              </a:rPr>
              <a:t>, 2/29;  Tues. 3/1;  </a:t>
            </a:r>
            <a:r>
              <a:rPr lang="en-US" sz="1400" dirty="0" err="1">
                <a:latin typeface="Calibri Light" panose="020F0302020204030204" pitchFamily="34" charset="0"/>
              </a:rPr>
              <a:t>Wedn</a:t>
            </a:r>
            <a:r>
              <a:rPr lang="en-US" sz="1400" dirty="0">
                <a:latin typeface="Calibri Light" panose="020F0302020204030204" pitchFamily="34" charset="0"/>
              </a:rPr>
              <a:t>., 3/2;  Thurs., 3/3;  Friday,3/4;  Saturday, </a:t>
            </a:r>
            <a:r>
              <a:rPr lang="en-US" sz="1400" dirty="0" smtClean="0">
                <a:latin typeface="Calibri Light" panose="020F0302020204030204" pitchFamily="34" charset="0"/>
              </a:rPr>
              <a:t>3/5 </a:t>
            </a:r>
            <a:endParaRPr lang="en-US" sz="1400" dirty="0">
              <a:latin typeface="Calibri Light" panose="020F0302020204030204" pitchFamily="34" charset="0"/>
            </a:endParaRPr>
          </a:p>
          <a:p>
            <a:r>
              <a:rPr lang="en-US" sz="1400" dirty="0">
                <a:latin typeface="Calibri Light" panose="020F0302020204030204" pitchFamily="34" charset="0"/>
              </a:rPr>
              <a:t> </a:t>
            </a:r>
          </a:p>
          <a:p>
            <a:pPr lvl="0"/>
            <a:r>
              <a:rPr lang="en-US" sz="1400" dirty="0" smtClean="0">
                <a:latin typeface="Calibri Light" panose="020F0302020204030204" pitchFamily="34" charset="0"/>
              </a:rPr>
              <a:t> 2.  For </a:t>
            </a:r>
            <a:r>
              <a:rPr lang="en-US" sz="1400" i="1" dirty="0" smtClean="0">
                <a:latin typeface="Calibri Light" panose="020F0302020204030204" pitchFamily="34" charset="0"/>
              </a:rPr>
              <a:t>each of the 3</a:t>
            </a:r>
            <a:r>
              <a:rPr lang="en-US" sz="1400" dirty="0" smtClean="0">
                <a:latin typeface="Calibri Light" panose="020F0302020204030204" pitchFamily="34" charset="0"/>
              </a:rPr>
              <a:t> </a:t>
            </a:r>
            <a:r>
              <a:rPr lang="en-US" sz="1400" dirty="0">
                <a:latin typeface="Calibri Light" panose="020F0302020204030204" pitchFamily="34" charset="0"/>
              </a:rPr>
              <a:t>Facebook </a:t>
            </a:r>
            <a:r>
              <a:rPr lang="en-US" sz="1400" dirty="0" smtClean="0">
                <a:latin typeface="Calibri Light" panose="020F0302020204030204" pitchFamily="34" charset="0"/>
              </a:rPr>
              <a:t>posts, </a:t>
            </a:r>
            <a:r>
              <a:rPr lang="en-US" sz="1400" dirty="0">
                <a:latin typeface="Calibri Light" panose="020F0302020204030204" pitchFamily="34" charset="0"/>
              </a:rPr>
              <a:t>write down:</a:t>
            </a:r>
          </a:p>
          <a:p>
            <a:pPr lvl="1"/>
            <a:r>
              <a:rPr lang="en-US" sz="1400" dirty="0" smtClean="0">
                <a:latin typeface="Calibri Light" panose="020F0302020204030204" pitchFamily="34" charset="0"/>
              </a:rPr>
              <a:t>-Day </a:t>
            </a:r>
            <a:r>
              <a:rPr lang="en-US" sz="1400" dirty="0">
                <a:latin typeface="Calibri Light" panose="020F0302020204030204" pitchFamily="34" charset="0"/>
              </a:rPr>
              <a:t>of week</a:t>
            </a:r>
          </a:p>
          <a:p>
            <a:pPr lvl="1"/>
            <a:r>
              <a:rPr lang="en-US" sz="1400" dirty="0" smtClean="0">
                <a:latin typeface="Calibri Light" panose="020F0302020204030204" pitchFamily="34" charset="0"/>
              </a:rPr>
              <a:t>-Date</a:t>
            </a:r>
            <a:endParaRPr lang="en-US" sz="1400" dirty="0">
              <a:latin typeface="Calibri Light" panose="020F0302020204030204" pitchFamily="34" charset="0"/>
            </a:endParaRPr>
          </a:p>
          <a:p>
            <a:pPr lvl="1"/>
            <a:r>
              <a:rPr lang="en-US" sz="1400" dirty="0" smtClean="0">
                <a:latin typeface="Calibri Light" panose="020F0302020204030204" pitchFamily="34" charset="0"/>
              </a:rPr>
              <a:t>-Time </a:t>
            </a:r>
            <a:r>
              <a:rPr lang="en-US" sz="1400" dirty="0">
                <a:latin typeface="Calibri Light" panose="020F0302020204030204" pitchFamily="34" charset="0"/>
              </a:rPr>
              <a:t>of day </a:t>
            </a:r>
          </a:p>
          <a:p>
            <a:pPr lvl="1"/>
            <a:r>
              <a:rPr lang="en-US" sz="1400" dirty="0" smtClean="0">
                <a:latin typeface="Calibri Light" panose="020F0302020204030204" pitchFamily="34" charset="0"/>
              </a:rPr>
              <a:t>-Post </a:t>
            </a:r>
            <a:r>
              <a:rPr lang="en-US" sz="1400" dirty="0">
                <a:latin typeface="Calibri Light" panose="020F0302020204030204" pitchFamily="34" charset="0"/>
              </a:rPr>
              <a:t>text</a:t>
            </a:r>
          </a:p>
          <a:p>
            <a:pPr lvl="1"/>
            <a:r>
              <a:rPr lang="en-US" sz="1400" dirty="0" smtClean="0">
                <a:latin typeface="Calibri Light" panose="020F0302020204030204" pitchFamily="34" charset="0"/>
              </a:rPr>
              <a:t>-Image </a:t>
            </a:r>
            <a:r>
              <a:rPr lang="en-US" sz="1400" dirty="0">
                <a:latin typeface="Calibri Light" panose="020F0302020204030204" pitchFamily="34" charset="0"/>
              </a:rPr>
              <a:t>or video </a:t>
            </a:r>
            <a:r>
              <a:rPr lang="en-US" sz="1400" dirty="0" smtClean="0">
                <a:latin typeface="Calibri Light" panose="020F0302020204030204" pitchFamily="34" charset="0"/>
              </a:rPr>
              <a:t>description</a:t>
            </a:r>
          </a:p>
          <a:p>
            <a:pPr lvl="1"/>
            <a:r>
              <a:rPr lang="en-US" sz="1400" dirty="0" smtClean="0">
                <a:latin typeface="Calibri Light" panose="020F0302020204030204" pitchFamily="34" charset="0"/>
              </a:rPr>
              <a:t>-Website </a:t>
            </a:r>
            <a:r>
              <a:rPr lang="en-US" sz="1400" dirty="0">
                <a:latin typeface="Calibri Light" panose="020F0302020204030204" pitchFamily="34" charset="0"/>
              </a:rPr>
              <a:t>link (If applicable, write a description of the page on your website or a news/magazine website that you are linking to.  </a:t>
            </a:r>
            <a:r>
              <a:rPr lang="en-US" sz="1400" dirty="0" smtClean="0">
                <a:latin typeface="Calibri Light" panose="020F0302020204030204" pitchFamily="34" charset="0"/>
              </a:rPr>
              <a:t/>
            </a:r>
            <a:br>
              <a:rPr lang="en-US" sz="1400" dirty="0" smtClean="0">
                <a:latin typeface="Calibri Light" panose="020F0302020204030204" pitchFamily="34" charset="0"/>
              </a:rPr>
            </a:br>
            <a:r>
              <a:rPr lang="en-US" sz="1400" dirty="0" smtClean="0">
                <a:latin typeface="Calibri Light" panose="020F0302020204030204" pitchFamily="34" charset="0"/>
              </a:rPr>
              <a:t>	</a:t>
            </a:r>
            <a:r>
              <a:rPr lang="en-US" sz="1400" dirty="0" err="1" smtClean="0">
                <a:latin typeface="Calibri Light" panose="020F0302020204030204" pitchFamily="34" charset="0"/>
              </a:rPr>
              <a:t>Eg</a:t>
            </a:r>
            <a:r>
              <a:rPr lang="en-US" sz="1400" dirty="0" smtClean="0">
                <a:latin typeface="Calibri Light" panose="020F0302020204030204" pitchFamily="34" charset="0"/>
              </a:rPr>
              <a:t>:  The </a:t>
            </a:r>
            <a:r>
              <a:rPr lang="en-US" sz="1400" dirty="0">
                <a:latin typeface="Calibri Light" panose="020F0302020204030204" pitchFamily="34" charset="0"/>
              </a:rPr>
              <a:t>menu page on my website, </a:t>
            </a:r>
            <a:r>
              <a:rPr lang="en-US" sz="1400" dirty="0" smtClean="0">
                <a:latin typeface="Calibri Light" panose="020F0302020204030204" pitchFamily="34" charset="0"/>
              </a:rPr>
              <a:t>the services page on my website, the </a:t>
            </a:r>
            <a:r>
              <a:rPr lang="en-US" sz="1400" dirty="0">
                <a:latin typeface="Calibri Light" panose="020F0302020204030204" pitchFamily="34" charset="0"/>
              </a:rPr>
              <a:t>article on my company in </a:t>
            </a:r>
            <a:r>
              <a:rPr lang="en-US" sz="1400" i="1" dirty="0" err="1">
                <a:latin typeface="Calibri Light" panose="020F0302020204030204" pitchFamily="34" charset="0"/>
              </a:rPr>
              <a:t>MetroWest</a:t>
            </a:r>
            <a:r>
              <a:rPr lang="en-US" sz="1400" i="1" dirty="0">
                <a:latin typeface="Calibri Light" panose="020F0302020204030204" pitchFamily="34" charset="0"/>
              </a:rPr>
              <a:t> Daily News</a:t>
            </a:r>
            <a:r>
              <a:rPr lang="en-US" sz="1400" dirty="0">
                <a:latin typeface="Calibri Light" panose="020F0302020204030204" pitchFamily="34" charset="0"/>
              </a:rPr>
              <a:t>)</a:t>
            </a:r>
            <a:br>
              <a:rPr lang="en-US" sz="1400" dirty="0">
                <a:latin typeface="Calibri Light" panose="020F0302020204030204" pitchFamily="34" charset="0"/>
              </a:rPr>
            </a:br>
            <a:endParaRPr sz="1400" dirty="0">
              <a:latin typeface="Calibri Light" panose="020F030202020403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800" y="244847"/>
            <a:ext cx="4655701" cy="1419225"/>
          </a:xfrm>
          <a:prstGeom prst="rect">
            <a:avLst/>
          </a:prstGeom>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733" y="653725"/>
            <a:ext cx="11810627" cy="5056610"/>
          </a:xfrm>
          <a:prstGeom prst="rect">
            <a:avLst/>
          </a:prstGeom>
        </p:spPr>
      </p:pic>
    </p:spTree>
    <p:extLst>
      <p:ext uri="{BB962C8B-B14F-4D97-AF65-F5344CB8AC3E}">
        <p14:creationId xmlns:p14="http://schemas.microsoft.com/office/powerpoint/2010/main" val="121754341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14006" y="1880789"/>
            <a:ext cx="2894726" cy="1023781"/>
          </a:xfrm>
          <a:prstGeom prst="rect">
            <a:avLst/>
          </a:prstGeom>
        </p:spPr>
      </p:pic>
      <p:sp>
        <p:nvSpPr>
          <p:cNvPr id="107" name="CustomShape 1"/>
          <p:cNvSpPr/>
          <p:nvPr/>
        </p:nvSpPr>
        <p:spPr>
          <a:xfrm>
            <a:off x="657360" y="499680"/>
            <a:ext cx="10770480" cy="1656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85000"/>
              </a:lnSpc>
            </a:pPr>
            <a:r>
              <a:rPr lang="en-US" sz="5400" strike="noStrike" dirty="0">
                <a:solidFill>
                  <a:srgbClr val="F03B5E"/>
                </a:solidFill>
                <a:latin typeface="Calibri Light"/>
                <a:ea typeface="DejaVu Sans"/>
              </a:rPr>
              <a:t>Your Turn: </a:t>
            </a:r>
            <a:r>
              <a:rPr lang="en-US" sz="5400" strike="noStrike" dirty="0" smtClean="0">
                <a:solidFill>
                  <a:srgbClr val="F03B5E"/>
                </a:solidFill>
                <a:latin typeface="Calibri Light"/>
                <a:ea typeface="DejaVu Sans"/>
              </a:rPr>
              <a:t>Plan Two Facebook Posts</a:t>
            </a:r>
            <a:endParaRPr dirty="0"/>
          </a:p>
        </p:txBody>
      </p:sp>
      <p:sp>
        <p:nvSpPr>
          <p:cNvPr id="108" name="CustomShape 2"/>
          <p:cNvSpPr/>
          <p:nvPr/>
        </p:nvSpPr>
        <p:spPr>
          <a:xfrm>
            <a:off x="676799" y="2392680"/>
            <a:ext cx="11079771" cy="3764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2400" b="1" strike="noStrike" dirty="0" smtClean="0">
                <a:solidFill>
                  <a:srgbClr val="262626"/>
                </a:solidFill>
                <a:latin typeface="Calibri Light"/>
                <a:ea typeface="DejaVu Sans"/>
              </a:rPr>
              <a:t>Working in pairs, write </a:t>
            </a:r>
            <a:r>
              <a:rPr lang="en-US" sz="2800" b="1" strike="noStrike" dirty="0" smtClean="0">
                <a:solidFill>
                  <a:srgbClr val="262626"/>
                </a:solidFill>
                <a:latin typeface="Calibri Light"/>
                <a:ea typeface="DejaVu Sans"/>
              </a:rPr>
              <a:t>2</a:t>
            </a:r>
            <a:r>
              <a:rPr lang="en-US" sz="2400" b="1" strike="noStrike" dirty="0" smtClean="0">
                <a:solidFill>
                  <a:srgbClr val="262626"/>
                </a:solidFill>
                <a:latin typeface="Calibri Light"/>
                <a:ea typeface="DejaVu Sans"/>
              </a:rPr>
              <a:t> posts for                                              </a:t>
            </a:r>
            <a:r>
              <a:rPr lang="en-US" sz="2400" b="1" strike="noStrike" dirty="0" smtClean="0">
                <a:solidFill>
                  <a:schemeClr val="tx2"/>
                </a:solidFill>
                <a:latin typeface="Calibri Light"/>
                <a:ea typeface="DejaVu Sans"/>
              </a:rPr>
              <a:t>Facebook Business Page.</a:t>
            </a:r>
            <a:r>
              <a:rPr b="1" dirty="0" smtClean="0">
                <a:solidFill>
                  <a:schemeClr val="tx2"/>
                </a:solidFill>
              </a:rPr>
              <a:t> </a:t>
            </a:r>
            <a:r>
              <a:rPr lang="en-US" dirty="0">
                <a:solidFill>
                  <a:srgbClr val="262626"/>
                </a:solidFill>
                <a:latin typeface="Calibri Light"/>
              </a:rPr>
              <a:t/>
            </a:r>
            <a:br>
              <a:rPr lang="en-US" dirty="0">
                <a:solidFill>
                  <a:srgbClr val="262626"/>
                </a:solidFill>
                <a:latin typeface="Calibri Light"/>
              </a:rPr>
            </a:br>
            <a:r>
              <a:rPr lang="en-US" sz="2400" b="1" dirty="0">
                <a:latin typeface="Calibri Light" panose="020F0302020204030204" pitchFamily="34" charset="0"/>
              </a:rPr>
              <a:t>You </a:t>
            </a:r>
            <a:r>
              <a:rPr lang="en-US" sz="2400" b="1">
                <a:latin typeface="Calibri Light" panose="020F0302020204030204" pitchFamily="34" charset="0"/>
              </a:rPr>
              <a:t>have </a:t>
            </a:r>
            <a:r>
              <a:rPr lang="en-US" sz="2400" b="1" smtClean="0">
                <a:solidFill>
                  <a:srgbClr val="F03B5E"/>
                </a:solidFill>
                <a:latin typeface="Calibri Light"/>
              </a:rPr>
              <a:t>15 </a:t>
            </a:r>
            <a:r>
              <a:rPr lang="en-US" sz="2400" b="1" dirty="0">
                <a:solidFill>
                  <a:srgbClr val="F03B5E"/>
                </a:solidFill>
                <a:latin typeface="Calibri Light"/>
              </a:rPr>
              <a:t>minutes</a:t>
            </a:r>
            <a:r>
              <a:rPr lang="en-US" sz="2400" b="1" dirty="0">
                <a:latin typeface="Calibri Light" panose="020F0302020204030204" pitchFamily="34" charset="0"/>
              </a:rPr>
              <a:t> to get this done.</a:t>
            </a:r>
            <a:endParaRPr lang="en-US" sz="2000" b="1" dirty="0">
              <a:latin typeface="Calibri Light" panose="020F0302020204030204" pitchFamily="34" charset="0"/>
            </a:endParaRPr>
          </a:p>
          <a:p>
            <a:pPr>
              <a:lnSpc>
                <a:spcPct val="100000"/>
              </a:lnSpc>
            </a:pPr>
            <a:r>
              <a:rPr lang="en-US" sz="2000" b="1" dirty="0" smtClean="0">
                <a:solidFill>
                  <a:srgbClr val="336426"/>
                </a:solidFill>
                <a:latin typeface="Calibri Light"/>
              </a:rPr>
              <a:t/>
            </a:r>
            <a:br>
              <a:rPr lang="en-US" sz="2000" b="1" dirty="0" smtClean="0">
                <a:solidFill>
                  <a:srgbClr val="336426"/>
                </a:solidFill>
                <a:latin typeface="Calibri Light"/>
              </a:rPr>
            </a:br>
            <a:r>
              <a:rPr lang="en-US" sz="2400" b="1" dirty="0" smtClean="0">
                <a:solidFill>
                  <a:srgbClr val="336426"/>
                </a:solidFill>
                <a:latin typeface="Calibri Light"/>
              </a:rPr>
              <a:t>Steps:</a:t>
            </a:r>
            <a:endParaRPr lang="en-US" sz="2400" b="1" dirty="0">
              <a:solidFill>
                <a:srgbClr val="336426"/>
              </a:solidFill>
            </a:endParaRPr>
          </a:p>
          <a:p>
            <a:pPr>
              <a:lnSpc>
                <a:spcPct val="100000"/>
              </a:lnSpc>
            </a:pPr>
            <a:r>
              <a:rPr lang="en-US" sz="2000" strike="noStrike" dirty="0" smtClean="0">
                <a:solidFill>
                  <a:srgbClr val="262626"/>
                </a:solidFill>
                <a:latin typeface="Calibri Light"/>
                <a:ea typeface="DejaVu Sans"/>
              </a:rPr>
              <a:t>Create posts for:  Thursday, 3/17 and Friday, 3/18</a:t>
            </a:r>
          </a:p>
          <a:p>
            <a:pPr>
              <a:lnSpc>
                <a:spcPct val="100000"/>
              </a:lnSpc>
            </a:pPr>
            <a:r>
              <a:rPr lang="en-US" sz="2000" strike="noStrike" dirty="0" smtClean="0">
                <a:solidFill>
                  <a:srgbClr val="262626"/>
                </a:solidFill>
                <a:latin typeface="Calibri Light"/>
                <a:ea typeface="DejaVu Sans"/>
              </a:rPr>
              <a:t>1.  On The Social Media Calendar, Fill in:  </a:t>
            </a:r>
          </a:p>
          <a:p>
            <a:pPr lvl="1">
              <a:buFont typeface="Arial"/>
              <a:buChar char="•"/>
            </a:pPr>
            <a:r>
              <a:rPr lang="en-US" sz="2000" dirty="0" smtClean="0">
                <a:solidFill>
                  <a:srgbClr val="262626"/>
                </a:solidFill>
                <a:latin typeface="Calibri Light"/>
              </a:rPr>
              <a:t>  Time</a:t>
            </a:r>
            <a:endParaRPr lang="en-US" sz="2000" strike="noStrike" dirty="0" smtClean="0">
              <a:solidFill>
                <a:srgbClr val="262626"/>
              </a:solidFill>
              <a:latin typeface="Calibri Light"/>
              <a:ea typeface="DejaVu Sans"/>
            </a:endParaRPr>
          </a:p>
          <a:p>
            <a:pPr lvl="1">
              <a:buFont typeface="Arial"/>
              <a:buChar char="•"/>
            </a:pPr>
            <a:r>
              <a:rPr lang="en-US" sz="2000" strike="noStrike" dirty="0" smtClean="0">
                <a:solidFill>
                  <a:srgbClr val="262626"/>
                </a:solidFill>
                <a:latin typeface="Calibri Light"/>
                <a:ea typeface="DejaVu Sans"/>
              </a:rPr>
              <a:t>  Post text</a:t>
            </a:r>
          </a:p>
          <a:p>
            <a:pPr lvl="1">
              <a:buFont typeface="Arial"/>
              <a:buChar char="•"/>
            </a:pPr>
            <a:r>
              <a:rPr lang="en-US" sz="2000" dirty="0">
                <a:solidFill>
                  <a:srgbClr val="262626"/>
                </a:solidFill>
                <a:latin typeface="Calibri Light"/>
              </a:rPr>
              <a:t> </a:t>
            </a:r>
            <a:r>
              <a:rPr lang="en-US" sz="2000" dirty="0" smtClean="0">
                <a:solidFill>
                  <a:srgbClr val="262626"/>
                </a:solidFill>
                <a:latin typeface="Calibri Light"/>
              </a:rPr>
              <a:t> Describe the image you will use </a:t>
            </a:r>
          </a:p>
          <a:p>
            <a:pPr lvl="1">
              <a:buFont typeface="Arial"/>
              <a:buChar char="•"/>
            </a:pPr>
            <a:r>
              <a:rPr lang="en-US" sz="2000" dirty="0" smtClean="0">
                <a:solidFill>
                  <a:srgbClr val="262626"/>
                </a:solidFill>
                <a:latin typeface="Calibri Light"/>
              </a:rPr>
              <a:t>  URL or name of website you’re linking to (</a:t>
            </a:r>
            <a:r>
              <a:rPr lang="en-US" sz="2000" dirty="0" err="1" smtClean="0">
                <a:solidFill>
                  <a:srgbClr val="262626"/>
                </a:solidFill>
                <a:latin typeface="Calibri Light"/>
              </a:rPr>
              <a:t>eg</a:t>
            </a:r>
            <a:r>
              <a:rPr lang="en-US" sz="2000" dirty="0" smtClean="0">
                <a:solidFill>
                  <a:srgbClr val="262626"/>
                </a:solidFill>
                <a:latin typeface="Calibri Light"/>
              </a:rPr>
              <a:t>:  </a:t>
            </a:r>
            <a:r>
              <a:rPr lang="en-US" sz="2000" i="1" dirty="0" smtClean="0">
                <a:solidFill>
                  <a:srgbClr val="262626"/>
                </a:solidFill>
                <a:latin typeface="Calibri Light"/>
              </a:rPr>
              <a:t>Garden Design Magazine</a:t>
            </a:r>
            <a:r>
              <a:rPr lang="en-US" sz="2000" dirty="0" smtClean="0">
                <a:solidFill>
                  <a:srgbClr val="262626"/>
                </a:solidFill>
                <a:latin typeface="Calibri Light"/>
              </a:rPr>
              <a:t>)  (if </a:t>
            </a:r>
            <a:r>
              <a:rPr lang="en-US" sz="2000" dirty="0" err="1" smtClean="0">
                <a:solidFill>
                  <a:srgbClr val="262626"/>
                </a:solidFill>
                <a:latin typeface="Calibri Light"/>
              </a:rPr>
              <a:t>applic</a:t>
            </a:r>
            <a:r>
              <a:rPr lang="en-US" sz="2000" dirty="0" smtClean="0">
                <a:solidFill>
                  <a:srgbClr val="262626"/>
                </a:solidFill>
                <a:latin typeface="Calibri Light"/>
              </a:rPr>
              <a:t>.)</a:t>
            </a:r>
          </a:p>
          <a:p>
            <a:r>
              <a:rPr lang="en-US" sz="2000" dirty="0" smtClean="0">
                <a:solidFill>
                  <a:srgbClr val="262626"/>
                </a:solidFill>
                <a:latin typeface="Calibri Light"/>
              </a:rPr>
              <a:t>2.  Write you names on the calendar </a:t>
            </a:r>
            <a:r>
              <a:rPr lang="en-US" sz="2000" dirty="0">
                <a:solidFill>
                  <a:srgbClr val="262626"/>
                </a:solidFill>
                <a:latin typeface="Calibri Light"/>
              </a:rPr>
              <a:t>for turning in at the end of </a:t>
            </a:r>
            <a:r>
              <a:rPr lang="en-US" sz="2000" dirty="0" smtClean="0">
                <a:solidFill>
                  <a:srgbClr val="262626"/>
                </a:solidFill>
                <a:latin typeface="Calibri Light"/>
              </a:rPr>
              <a:t>class.</a:t>
            </a:r>
            <a:br>
              <a:rPr lang="en-US" sz="2000" dirty="0" smtClean="0">
                <a:solidFill>
                  <a:srgbClr val="262626"/>
                </a:solidFill>
                <a:latin typeface="Calibri Light"/>
              </a:rPr>
            </a:br>
            <a:endParaRPr sz="2000" dirty="0" smtClean="0"/>
          </a:p>
          <a:p>
            <a:pPr>
              <a:lnSpc>
                <a:spcPct val="100000"/>
              </a:lnSpc>
            </a:pPr>
            <a:r>
              <a:rPr lang="en-US" sz="2000" strike="noStrike" dirty="0" smtClean="0">
                <a:solidFill>
                  <a:srgbClr val="262626"/>
                </a:solidFill>
                <a:latin typeface="Calibri Light"/>
                <a:ea typeface="DejaVu Sans"/>
              </a:rPr>
              <a:t>3.  We will discuss your results as a group.</a:t>
            </a:r>
            <a:endParaRPr sz="20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1"/>
          <p:cNvSpPr/>
          <p:nvPr/>
        </p:nvSpPr>
        <p:spPr>
          <a:xfrm>
            <a:off x="657360" y="499680"/>
            <a:ext cx="10770480" cy="1656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85000"/>
              </a:lnSpc>
            </a:pPr>
            <a:r>
              <a:rPr lang="en-US" sz="5400" dirty="0" smtClean="0">
                <a:solidFill>
                  <a:srgbClr val="F03B5E"/>
                </a:solidFill>
                <a:latin typeface="Calibri Light"/>
              </a:rPr>
              <a:t>You + Social Media Content Calendar =</a:t>
            </a:r>
            <a:endParaRPr sz="5700" dirty="0"/>
          </a:p>
        </p:txBody>
      </p:sp>
      <p:sp>
        <p:nvSpPr>
          <p:cNvPr id="124" name="CustomShape 2"/>
          <p:cNvSpPr/>
          <p:nvPr/>
        </p:nvSpPr>
        <p:spPr>
          <a:xfrm>
            <a:off x="676800" y="2281769"/>
            <a:ext cx="10751400" cy="3942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r>
              <a:rPr lang="en-US" sz="2400" strike="noStrike" dirty="0" smtClean="0">
                <a:solidFill>
                  <a:srgbClr val="262626"/>
                </a:solidFill>
                <a:latin typeface="Calibri Light"/>
                <a:ea typeface="DejaVu Sans"/>
              </a:rPr>
              <a:t>  </a:t>
            </a:r>
            <a:endParaRPr b="1" dirty="0" smtClean="0"/>
          </a:p>
          <a:p>
            <a:pPr>
              <a:lnSpc>
                <a:spcPct val="100000"/>
              </a:lnSpc>
              <a:buFont typeface="Arial"/>
              <a:buChar char="•"/>
            </a:pPr>
            <a:r>
              <a:rPr lang="en-US" sz="2400" dirty="0" smtClean="0">
                <a:solidFill>
                  <a:srgbClr val="262626"/>
                </a:solidFill>
                <a:latin typeface="Calibri Light"/>
              </a:rPr>
              <a:t>  A Social Media Content Calendar Has Lots of Benefits for Businesses</a:t>
            </a:r>
            <a:endParaRPr lang="en-US" dirty="0" smtClean="0"/>
          </a:p>
          <a:p>
            <a:pPr lvl="1">
              <a:buFont typeface="Arial"/>
              <a:buChar char="•"/>
            </a:pPr>
            <a:r>
              <a:rPr lang="en-US" dirty="0" smtClean="0">
                <a:solidFill>
                  <a:srgbClr val="262626"/>
                </a:solidFill>
                <a:latin typeface="Calibri Light"/>
              </a:rPr>
              <a:t>  </a:t>
            </a:r>
            <a:r>
              <a:rPr lang="en-US" b="1" dirty="0" smtClean="0">
                <a:solidFill>
                  <a:srgbClr val="262626"/>
                </a:solidFill>
                <a:latin typeface="Calibri Light"/>
              </a:rPr>
              <a:t>Save Time </a:t>
            </a:r>
            <a:r>
              <a:rPr lang="en-US" dirty="0" smtClean="0">
                <a:solidFill>
                  <a:srgbClr val="262626"/>
                </a:solidFill>
                <a:latin typeface="Calibri Light"/>
              </a:rPr>
              <a:t>by Planning Ahead</a:t>
            </a:r>
          </a:p>
          <a:p>
            <a:pPr lvl="1">
              <a:buFont typeface="Arial"/>
              <a:buChar char="•"/>
            </a:pPr>
            <a:r>
              <a:rPr lang="en-US" dirty="0" smtClean="0">
                <a:solidFill>
                  <a:srgbClr val="262626"/>
                </a:solidFill>
                <a:latin typeface="Calibri Light"/>
              </a:rPr>
              <a:t>  Have </a:t>
            </a:r>
            <a:r>
              <a:rPr lang="en-US" b="1" dirty="0" smtClean="0">
                <a:solidFill>
                  <a:srgbClr val="262626"/>
                </a:solidFill>
                <a:latin typeface="Calibri Light"/>
              </a:rPr>
              <a:t>Peace of Mind</a:t>
            </a:r>
            <a:endParaRPr lang="en-US" b="1" dirty="0">
              <a:solidFill>
                <a:srgbClr val="262626"/>
              </a:solidFill>
              <a:latin typeface="Calibri Light"/>
            </a:endParaRPr>
          </a:p>
          <a:p>
            <a:pPr lvl="1">
              <a:buFont typeface="Arial"/>
              <a:buChar char="•"/>
            </a:pPr>
            <a:r>
              <a:rPr lang="en-US" dirty="0" smtClean="0">
                <a:solidFill>
                  <a:srgbClr val="262626"/>
                </a:solidFill>
                <a:latin typeface="Calibri Light"/>
              </a:rPr>
              <a:t>  Publish Well-Written, Relevant, </a:t>
            </a:r>
            <a:r>
              <a:rPr lang="en-US" b="1" dirty="0" smtClean="0">
                <a:solidFill>
                  <a:srgbClr val="262626"/>
                </a:solidFill>
                <a:latin typeface="Calibri Light"/>
              </a:rPr>
              <a:t>High-Quality Posts</a:t>
            </a:r>
            <a:endParaRPr lang="en-US" b="1" dirty="0">
              <a:solidFill>
                <a:srgbClr val="262626"/>
              </a:solidFill>
              <a:latin typeface="Calibri Light"/>
            </a:endParaRPr>
          </a:p>
          <a:p>
            <a:pPr lvl="1">
              <a:buFont typeface="Arial"/>
              <a:buChar char="•"/>
            </a:pPr>
            <a:r>
              <a:rPr lang="en-US" dirty="0" smtClean="0">
                <a:solidFill>
                  <a:srgbClr val="262626"/>
                </a:solidFill>
                <a:latin typeface="Calibri Light"/>
              </a:rPr>
              <a:t>  </a:t>
            </a:r>
            <a:r>
              <a:rPr lang="en-US" b="1" dirty="0" smtClean="0">
                <a:solidFill>
                  <a:srgbClr val="262626"/>
                </a:solidFill>
                <a:latin typeface="Calibri Light"/>
              </a:rPr>
              <a:t>Engage</a:t>
            </a:r>
            <a:r>
              <a:rPr lang="en-US" dirty="0" smtClean="0">
                <a:solidFill>
                  <a:srgbClr val="262626"/>
                </a:solidFill>
                <a:latin typeface="Calibri Light"/>
              </a:rPr>
              <a:t> with Your </a:t>
            </a:r>
            <a:r>
              <a:rPr lang="en-US" b="1" dirty="0" smtClean="0">
                <a:solidFill>
                  <a:srgbClr val="262626"/>
                </a:solidFill>
                <a:latin typeface="Calibri Light"/>
              </a:rPr>
              <a:t>Customers</a:t>
            </a:r>
            <a:r>
              <a:rPr lang="en-US" dirty="0" smtClean="0">
                <a:solidFill>
                  <a:srgbClr val="262626"/>
                </a:solidFill>
                <a:latin typeface="Calibri Light"/>
              </a:rPr>
              <a:t>, Partners, and Potential Customers</a:t>
            </a:r>
          </a:p>
          <a:p>
            <a:pPr lvl="1">
              <a:buFont typeface="Arial"/>
              <a:buChar char="•"/>
            </a:pPr>
            <a:r>
              <a:rPr lang="en-US" dirty="0" smtClean="0">
                <a:solidFill>
                  <a:srgbClr val="262626"/>
                </a:solidFill>
                <a:latin typeface="Calibri Light"/>
              </a:rPr>
              <a:t>  Stay </a:t>
            </a:r>
            <a:r>
              <a:rPr lang="en-US" dirty="0">
                <a:solidFill>
                  <a:srgbClr val="262626"/>
                </a:solidFill>
                <a:latin typeface="Calibri Light"/>
              </a:rPr>
              <a:t>on Track with Your Social </a:t>
            </a:r>
            <a:r>
              <a:rPr lang="en-US" dirty="0" smtClean="0">
                <a:solidFill>
                  <a:srgbClr val="262626"/>
                </a:solidFill>
                <a:latin typeface="Calibri Light"/>
              </a:rPr>
              <a:t>Media </a:t>
            </a:r>
            <a:r>
              <a:rPr lang="en-US" b="1" dirty="0" smtClean="0">
                <a:solidFill>
                  <a:srgbClr val="262626"/>
                </a:solidFill>
                <a:latin typeface="Calibri Light"/>
              </a:rPr>
              <a:t>Goals</a:t>
            </a:r>
          </a:p>
          <a:p>
            <a:pPr lvl="1">
              <a:buFont typeface="Arial"/>
              <a:buChar char="•"/>
            </a:pPr>
            <a:r>
              <a:rPr lang="en-US" dirty="0" smtClean="0">
                <a:solidFill>
                  <a:srgbClr val="262626"/>
                </a:solidFill>
                <a:latin typeface="Calibri Light"/>
              </a:rPr>
              <a:t>  Help </a:t>
            </a:r>
            <a:r>
              <a:rPr lang="en-US" b="1" dirty="0" smtClean="0">
                <a:solidFill>
                  <a:srgbClr val="262626"/>
                </a:solidFill>
                <a:latin typeface="Calibri Light"/>
              </a:rPr>
              <a:t>Grow Your Business</a:t>
            </a:r>
          </a:p>
          <a:p>
            <a:pPr algn="ctr"/>
            <a:r>
              <a:rPr lang="en-US" dirty="0" smtClean="0">
                <a:solidFill>
                  <a:srgbClr val="262626"/>
                </a:solidFill>
                <a:latin typeface="Calibri Light"/>
              </a:rPr>
              <a:t>  </a:t>
            </a:r>
            <a:endParaRPr lang="en-US" b="1" dirty="0" smtClean="0"/>
          </a:p>
          <a:p>
            <a:pPr>
              <a:lnSpc>
                <a:spcPct val="100000"/>
              </a:lnSpc>
              <a:buFont typeface="Arial"/>
              <a:buChar char="•"/>
            </a:pPr>
            <a:r>
              <a:rPr lang="en-US" sz="2400" dirty="0" smtClean="0">
                <a:solidFill>
                  <a:srgbClr val="262626"/>
                </a:solidFill>
                <a:latin typeface="Calibri Light"/>
              </a:rPr>
              <a:t>  Use The Content Calendar for All of Your Business’ Social Media Platforms</a:t>
            </a:r>
            <a:endParaRPr b="1" dirty="0"/>
          </a:p>
        </p:txBody>
      </p:sp>
      <p:pic>
        <p:nvPicPr>
          <p:cNvPr id="125" name="Picture 4"/>
          <p:cNvPicPr/>
          <p:nvPr/>
        </p:nvPicPr>
        <p:blipFill>
          <a:blip r:embed="rId3"/>
          <a:stretch/>
        </p:blipFill>
        <p:spPr>
          <a:xfrm>
            <a:off x="3662280" y="5778000"/>
            <a:ext cx="4760280" cy="950400"/>
          </a:xfrm>
          <a:prstGeom prst="rect">
            <a:avLst/>
          </a:prstGeom>
          <a:ln>
            <a:noFill/>
          </a:ln>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47500" y="1535430"/>
            <a:ext cx="3810000" cy="952500"/>
          </a:xfrm>
          <a:prstGeom prst="rect">
            <a:avLst/>
          </a:prstGeom>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 name="Picture 3"/>
          <p:cNvPicPr/>
          <p:nvPr/>
        </p:nvPicPr>
        <p:blipFill>
          <a:blip r:embed="rId3"/>
          <a:stretch/>
        </p:blipFill>
        <p:spPr>
          <a:xfrm>
            <a:off x="3662280" y="5778000"/>
            <a:ext cx="4760280" cy="950400"/>
          </a:xfrm>
          <a:prstGeom prst="rect">
            <a:avLst/>
          </a:prstGeom>
          <a:ln>
            <a:noFill/>
          </a:ln>
        </p:spPr>
      </p:pic>
      <p:sp>
        <p:nvSpPr>
          <p:cNvPr id="127" name="CustomShape 1"/>
          <p:cNvSpPr/>
          <p:nvPr/>
        </p:nvSpPr>
        <p:spPr>
          <a:xfrm>
            <a:off x="657360" y="499680"/>
            <a:ext cx="10770480" cy="1656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85000"/>
              </a:lnSpc>
            </a:pPr>
            <a:r>
              <a:rPr lang="en-US" sz="5400" strike="noStrike">
                <a:solidFill>
                  <a:srgbClr val="F03B5E"/>
                </a:solidFill>
                <a:latin typeface="Calibri Light"/>
                <a:ea typeface="DejaVu Sans"/>
              </a:rPr>
              <a:t>“Today was good.  Today was fun. Tomorrow is another one”</a:t>
            </a:r>
            <a:endParaRPr/>
          </a:p>
        </p:txBody>
      </p:sp>
      <p:sp>
        <p:nvSpPr>
          <p:cNvPr id="128" name="CustomShape 2"/>
          <p:cNvSpPr/>
          <p:nvPr/>
        </p:nvSpPr>
        <p:spPr>
          <a:xfrm>
            <a:off x="676800" y="2262160"/>
            <a:ext cx="10751400" cy="41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Font typeface="Arial"/>
              <a:buChar char="•"/>
            </a:pPr>
            <a:r>
              <a:rPr lang="en-US" sz="2400" strike="noStrike" dirty="0">
                <a:solidFill>
                  <a:srgbClr val="262626"/>
                </a:solidFill>
                <a:latin typeface="Calibri Light"/>
                <a:ea typeface="DejaVu Sans"/>
              </a:rPr>
              <a:t> </a:t>
            </a:r>
            <a:r>
              <a:rPr lang="en-US" sz="2400" strike="noStrike" dirty="0" smtClean="0">
                <a:solidFill>
                  <a:srgbClr val="262626"/>
                </a:solidFill>
                <a:latin typeface="Calibri Light"/>
                <a:ea typeface="DejaVu Sans"/>
              </a:rPr>
              <a:t> 3-2-1 Paper</a:t>
            </a:r>
            <a:endParaRPr dirty="0" smtClean="0"/>
          </a:p>
          <a:p>
            <a:pPr>
              <a:lnSpc>
                <a:spcPct val="100000"/>
              </a:lnSpc>
            </a:pPr>
            <a:r>
              <a:rPr lang="en-US" sz="2400" i="1" strike="noStrike" dirty="0">
                <a:solidFill>
                  <a:srgbClr val="262626"/>
                </a:solidFill>
                <a:latin typeface="Calibri Light"/>
                <a:ea typeface="DejaVu Sans"/>
              </a:rPr>
              <a:t>	</a:t>
            </a:r>
            <a:endParaRPr dirty="0"/>
          </a:p>
          <a:p>
            <a:pPr>
              <a:lnSpc>
                <a:spcPct val="100000"/>
              </a:lnSpc>
              <a:buFont typeface="Arial"/>
              <a:buChar char="•"/>
            </a:pPr>
            <a:r>
              <a:rPr lang="en-US" sz="2400" strike="noStrike" dirty="0" smtClean="0">
                <a:solidFill>
                  <a:srgbClr val="262626"/>
                </a:solidFill>
                <a:latin typeface="Calibri Light"/>
                <a:ea typeface="DejaVu Sans"/>
              </a:rPr>
              <a:t>  </a:t>
            </a:r>
            <a:r>
              <a:rPr lang="en-US" sz="2400" dirty="0" smtClean="0">
                <a:solidFill>
                  <a:srgbClr val="262626"/>
                </a:solidFill>
                <a:latin typeface="Calibri Light"/>
                <a:ea typeface="DejaVu Sans"/>
              </a:rPr>
              <a:t>Look</a:t>
            </a:r>
            <a:r>
              <a:rPr lang="en-US" sz="2400" strike="noStrike" dirty="0" smtClean="0">
                <a:solidFill>
                  <a:srgbClr val="262626"/>
                </a:solidFill>
                <a:latin typeface="Calibri Light"/>
                <a:ea typeface="DejaVu Sans"/>
              </a:rPr>
              <a:t> at Facebook Business Pages for Your Type of Business</a:t>
            </a:r>
            <a:endParaRPr lang="en-US" sz="2000" dirty="0"/>
          </a:p>
          <a:p>
            <a:pPr>
              <a:lnSpc>
                <a:spcPct val="100000"/>
              </a:lnSpc>
            </a:pPr>
            <a:r>
              <a:rPr lang="en-US" sz="2400" i="1" dirty="0">
                <a:solidFill>
                  <a:srgbClr val="262626"/>
                </a:solidFill>
                <a:latin typeface="Calibri Light"/>
              </a:rPr>
              <a:t>	</a:t>
            </a:r>
            <a:endParaRPr lang="en-US" dirty="0"/>
          </a:p>
          <a:p>
            <a:pPr>
              <a:lnSpc>
                <a:spcPct val="100000"/>
              </a:lnSpc>
              <a:buFont typeface="Arial"/>
              <a:buChar char="•"/>
            </a:pPr>
            <a:r>
              <a:rPr lang="en-US" sz="2400" dirty="0">
                <a:solidFill>
                  <a:srgbClr val="262626"/>
                </a:solidFill>
                <a:latin typeface="Calibri Light"/>
              </a:rPr>
              <a:t>  Next Class</a:t>
            </a:r>
            <a:endParaRPr lang="en-US" sz="2000" dirty="0"/>
          </a:p>
          <a:p>
            <a:pPr lvl="1">
              <a:buFont typeface="Arial"/>
              <a:buChar char="•"/>
            </a:pPr>
            <a:r>
              <a:rPr lang="en-US" sz="2000" dirty="0">
                <a:solidFill>
                  <a:srgbClr val="262626"/>
                </a:solidFill>
                <a:latin typeface="Calibri Light"/>
              </a:rPr>
              <a:t>  </a:t>
            </a:r>
            <a:r>
              <a:rPr lang="en-US" sz="2000" dirty="0" smtClean="0">
                <a:solidFill>
                  <a:srgbClr val="262626"/>
                </a:solidFill>
                <a:latin typeface="Calibri Light"/>
              </a:rPr>
              <a:t>Social Media Content Calendars</a:t>
            </a:r>
            <a:endParaRPr lang="en-US" sz="2000" dirty="0">
              <a:solidFill>
                <a:srgbClr val="262626"/>
              </a:solidFill>
              <a:latin typeface="Calibri Light"/>
            </a:endParaRPr>
          </a:p>
          <a:p>
            <a:pPr lvl="1">
              <a:buFont typeface="Arial"/>
              <a:buChar char="•"/>
            </a:pPr>
            <a:r>
              <a:rPr lang="en-US" sz="2000" dirty="0">
                <a:solidFill>
                  <a:srgbClr val="262626"/>
                </a:solidFill>
                <a:latin typeface="Calibri Light"/>
              </a:rPr>
              <a:t>  </a:t>
            </a:r>
            <a:r>
              <a:rPr lang="en-US" sz="2000" dirty="0" smtClean="0">
                <a:solidFill>
                  <a:srgbClr val="262626"/>
                </a:solidFill>
                <a:latin typeface="Calibri Light"/>
              </a:rPr>
              <a:t>Facebook Business Page Posts &amp; Visual Storytelling</a:t>
            </a:r>
            <a:endParaRPr lang="en-US" sz="2000" dirty="0"/>
          </a:p>
          <a:p>
            <a:pPr lvl="1">
              <a:buFont typeface="Arial"/>
              <a:buChar char="•"/>
            </a:pPr>
            <a:endParaRPr lang="en-US" sz="2000" dirty="0"/>
          </a:p>
          <a:p>
            <a:pPr>
              <a:lnSpc>
                <a:spcPct val="100000"/>
              </a:lnSpc>
              <a:buFont typeface="Arial"/>
              <a:buChar char="•"/>
            </a:pPr>
            <a:endParaRPr lang="en-US" dirty="0"/>
          </a:p>
          <a:p>
            <a:pPr lvl="1"/>
            <a:r>
              <a:rPr lang="en-US" dirty="0" smtClean="0">
                <a:solidFill>
                  <a:srgbClr val="262626"/>
                </a:solidFill>
                <a:latin typeface="Calibri Light"/>
              </a:rPr>
              <a:t>  </a:t>
            </a:r>
            <a:r>
              <a:rPr lang="en-US" sz="2400" dirty="0" smtClean="0">
                <a:solidFill>
                  <a:srgbClr val="262626"/>
                </a:solidFill>
                <a:latin typeface="Calibri Light"/>
              </a:rPr>
              <a:t/>
            </a:r>
            <a:br>
              <a:rPr lang="en-US" sz="2400" dirty="0" smtClean="0">
                <a:solidFill>
                  <a:srgbClr val="262626"/>
                </a:solidFill>
                <a:latin typeface="Calibri Light"/>
              </a:rPr>
            </a:br>
            <a:endParaRPr lang="en-US" sz="2400" dirty="0" smtClean="0">
              <a:solidFill>
                <a:srgbClr val="262626"/>
              </a:solidFill>
              <a:latin typeface="Calibri Light"/>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657359" y="499680"/>
            <a:ext cx="10891637" cy="1656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85000"/>
              </a:lnSpc>
            </a:pPr>
            <a:r>
              <a:rPr lang="en-US" sz="5400" strike="noStrike" dirty="0">
                <a:solidFill>
                  <a:srgbClr val="F03B5E"/>
                </a:solidFill>
                <a:latin typeface="Calibri Light"/>
                <a:ea typeface="DejaVu Sans"/>
              </a:rPr>
              <a:t>In Today's </a:t>
            </a:r>
            <a:r>
              <a:rPr lang="en-US" sz="5400" strike="noStrike" dirty="0" smtClean="0">
                <a:solidFill>
                  <a:srgbClr val="F03B5E"/>
                </a:solidFill>
                <a:latin typeface="Calibri Light"/>
                <a:ea typeface="DejaVu Sans"/>
              </a:rPr>
              <a:t>Class, </a:t>
            </a:r>
            <a:r>
              <a:rPr lang="en-US" sz="5400" strike="noStrike" dirty="0" smtClean="0">
                <a:solidFill>
                  <a:srgbClr val="F03B5E"/>
                </a:solidFill>
                <a:latin typeface="Calibri Light"/>
                <a:ea typeface="DejaVu Sans"/>
              </a:rPr>
              <a:t>Students Will be Able to:</a:t>
            </a:r>
            <a:endParaRPr dirty="0"/>
          </a:p>
        </p:txBody>
      </p:sp>
      <p:sp>
        <p:nvSpPr>
          <p:cNvPr id="81" name="CustomShape 2"/>
          <p:cNvSpPr/>
          <p:nvPr/>
        </p:nvSpPr>
        <p:spPr>
          <a:xfrm>
            <a:off x="676800" y="1757680"/>
            <a:ext cx="10751400" cy="286057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2400" strike="noStrike" dirty="0">
                <a:solidFill>
                  <a:srgbClr val="262626"/>
                </a:solidFill>
                <a:latin typeface="Calibri Light"/>
                <a:ea typeface="DejaVu Sans"/>
              </a:rPr>
              <a:t>     </a:t>
            </a:r>
            <a:endParaRPr dirty="0"/>
          </a:p>
          <a:p>
            <a:endParaRPr dirty="0"/>
          </a:p>
          <a:p>
            <a:pPr>
              <a:lnSpc>
                <a:spcPct val="100000"/>
              </a:lnSpc>
              <a:buFont typeface="Arial"/>
              <a:buChar char="•"/>
            </a:pPr>
            <a:r>
              <a:rPr lang="en-US" sz="2400" strike="noStrike" dirty="0">
                <a:solidFill>
                  <a:srgbClr val="262626"/>
                </a:solidFill>
                <a:latin typeface="Calibri Light"/>
                <a:ea typeface="DejaVu Sans"/>
              </a:rPr>
              <a:t>  Explain </a:t>
            </a:r>
            <a:r>
              <a:rPr lang="en-US" sz="2400" dirty="0" smtClean="0">
                <a:solidFill>
                  <a:srgbClr val="262626"/>
                </a:solidFill>
                <a:latin typeface="Calibri Light"/>
                <a:ea typeface="DejaVu Sans"/>
              </a:rPr>
              <a:t>a Social Media Content Calendar </a:t>
            </a:r>
            <a:r>
              <a:rPr lang="en-US" sz="2400" strike="noStrike" dirty="0" smtClean="0">
                <a:solidFill>
                  <a:srgbClr val="262626"/>
                </a:solidFill>
                <a:latin typeface="Calibri Light"/>
                <a:ea typeface="DejaVu Sans"/>
              </a:rPr>
              <a:t>and </a:t>
            </a:r>
            <a:r>
              <a:rPr lang="en-US" sz="2400" strike="noStrike" dirty="0">
                <a:solidFill>
                  <a:srgbClr val="262626"/>
                </a:solidFill>
                <a:latin typeface="Calibri Light"/>
                <a:ea typeface="DejaVu Sans"/>
              </a:rPr>
              <a:t>Its </a:t>
            </a:r>
            <a:r>
              <a:rPr lang="en-US" sz="2400" strike="noStrike" dirty="0" smtClean="0">
                <a:solidFill>
                  <a:srgbClr val="262626"/>
                </a:solidFill>
                <a:latin typeface="Calibri Light"/>
                <a:ea typeface="DejaVu Sans"/>
              </a:rPr>
              <a:t>Benefits</a:t>
            </a:r>
            <a:br>
              <a:rPr lang="en-US" sz="2400" strike="noStrike" dirty="0" smtClean="0">
                <a:solidFill>
                  <a:srgbClr val="262626"/>
                </a:solidFill>
                <a:latin typeface="Calibri Light"/>
                <a:ea typeface="DejaVu Sans"/>
              </a:rPr>
            </a:br>
            <a:r>
              <a:rPr lang="en-US" sz="2400" strike="noStrike" dirty="0">
                <a:solidFill>
                  <a:srgbClr val="262626"/>
                </a:solidFill>
                <a:latin typeface="Calibri Light"/>
                <a:ea typeface="DejaVu Sans"/>
              </a:rPr>
              <a:t>
</a:t>
            </a:r>
            <a:r>
              <a:rPr lang="en-US" sz="2400" strike="noStrike" dirty="0" smtClean="0">
                <a:solidFill>
                  <a:srgbClr val="262626"/>
                </a:solidFill>
                <a:latin typeface="Calibri Light"/>
                <a:ea typeface="DejaVu Sans"/>
              </a:rPr>
              <a:t>  Apply Facebook Insights Information to Facebook Posts</a:t>
            </a:r>
            <a:br>
              <a:rPr lang="en-US" sz="2400" strike="noStrike" dirty="0" smtClean="0">
                <a:solidFill>
                  <a:srgbClr val="262626"/>
                </a:solidFill>
                <a:latin typeface="Calibri Light"/>
                <a:ea typeface="DejaVu Sans"/>
              </a:rPr>
            </a:br>
            <a:r>
              <a:rPr lang="en-US" sz="2400" strike="noStrike" dirty="0">
                <a:solidFill>
                  <a:srgbClr val="262626"/>
                </a:solidFill>
                <a:latin typeface="Calibri Light"/>
                <a:ea typeface="DejaVu Sans"/>
              </a:rPr>
              <a:t>
 </a:t>
            </a:r>
            <a:r>
              <a:rPr lang="en-US" sz="2400" strike="noStrike" dirty="0" smtClean="0">
                <a:solidFill>
                  <a:srgbClr val="262626"/>
                </a:solidFill>
                <a:latin typeface="Calibri Light"/>
                <a:ea typeface="DejaVu Sans"/>
              </a:rPr>
              <a:t> Plan 3 Posts in a </a:t>
            </a:r>
            <a:r>
              <a:rPr lang="en-US" sz="2400" dirty="0">
                <a:solidFill>
                  <a:srgbClr val="262626"/>
                </a:solidFill>
                <a:latin typeface="Calibri Light"/>
              </a:rPr>
              <a:t>Social Media Content Calendar </a:t>
            </a:r>
            <a:r>
              <a:rPr lang="en-US" sz="2400" dirty="0" smtClean="0">
                <a:solidFill>
                  <a:srgbClr val="262626"/>
                </a:solidFill>
                <a:latin typeface="Calibri Light"/>
              </a:rPr>
              <a:t>for A </a:t>
            </a:r>
            <a:r>
              <a:rPr lang="en-US" sz="2400" strike="noStrike" dirty="0" smtClean="0">
                <a:solidFill>
                  <a:srgbClr val="262626"/>
                </a:solidFill>
                <a:latin typeface="Calibri Light"/>
                <a:ea typeface="DejaVu Sans"/>
              </a:rPr>
              <a:t>Facebook Business Page</a:t>
            </a:r>
            <a:endParaRPr dirty="0"/>
          </a:p>
        </p:txBody>
      </p:sp>
      <p:pic>
        <p:nvPicPr>
          <p:cNvPr id="82" name="Picture 3"/>
          <p:cNvPicPr/>
          <p:nvPr/>
        </p:nvPicPr>
        <p:blipFill>
          <a:blip r:embed="rId3"/>
          <a:stretch/>
        </p:blipFill>
        <p:spPr>
          <a:xfrm>
            <a:off x="3662280" y="5778000"/>
            <a:ext cx="4760280" cy="950400"/>
          </a:xfrm>
          <a:prstGeom prst="rect">
            <a:avLst/>
          </a:prstGeom>
          <a:ln>
            <a:noFill/>
          </a:ln>
        </p:spPr>
      </p:pic>
    </p:spTree>
    <p:extLst>
      <p:ext uri="{BB962C8B-B14F-4D97-AF65-F5344CB8AC3E}">
        <p14:creationId xmlns:p14="http://schemas.microsoft.com/office/powerpoint/2010/main" val="55968989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CustomShape 1"/>
          <p:cNvSpPr/>
          <p:nvPr/>
        </p:nvSpPr>
        <p:spPr>
          <a:xfrm>
            <a:off x="657360" y="499680"/>
            <a:ext cx="10770480" cy="1656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endParaRPr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5590" y="499680"/>
            <a:ext cx="10614020" cy="6107153"/>
          </a:xfrm>
          <a:prstGeom prst="rect">
            <a:avLst/>
          </a:prstGeom>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p:nvPr/>
        </p:nvSpPr>
        <p:spPr>
          <a:xfrm>
            <a:off x="657360" y="518680"/>
            <a:ext cx="10770480" cy="1656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r>
              <a:rPr lang="en-US" sz="5400" dirty="0">
                <a:solidFill>
                  <a:srgbClr val="F03B5E"/>
                </a:solidFill>
                <a:latin typeface="Calibri Light"/>
              </a:rPr>
              <a:t>How Can </a:t>
            </a:r>
            <a:r>
              <a:rPr lang="en-US" sz="5400" dirty="0" smtClean="0">
                <a:solidFill>
                  <a:srgbClr val="F03B5E"/>
                </a:solidFill>
                <a:latin typeface="Calibri Light"/>
              </a:rPr>
              <a:t>A Content Calendar Help?</a:t>
            </a:r>
            <a:endParaRPr lang="en-US" sz="5400"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2701" y="2047679"/>
            <a:ext cx="10939797" cy="2020216"/>
          </a:xfrm>
          <a:prstGeom prst="rect">
            <a:avLst/>
          </a:prstGeom>
        </p:spPr>
      </p:pic>
      <p:sp>
        <p:nvSpPr>
          <p:cNvPr id="7" name="CustomShape 2"/>
          <p:cNvSpPr/>
          <p:nvPr/>
        </p:nvSpPr>
        <p:spPr>
          <a:xfrm>
            <a:off x="657360" y="4067895"/>
            <a:ext cx="11192518" cy="267884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trike="noStrike" dirty="0" smtClean="0">
                <a:solidFill>
                  <a:srgbClr val="262626"/>
                </a:solidFill>
                <a:latin typeface="Calibri Light"/>
                <a:ea typeface="DejaVu Sans"/>
              </a:rPr>
              <a:t>        </a:t>
            </a:r>
            <a:r>
              <a:rPr lang="en-US" dirty="0" smtClean="0">
                <a:solidFill>
                  <a:srgbClr val="F03B5E"/>
                </a:solidFill>
                <a:latin typeface="Cooper Black" panose="0208090404030B020404" pitchFamily="18" charset="0"/>
              </a:rPr>
              <a:t>Plan Ahead	                    Maintain Sanity</a:t>
            </a:r>
            <a:r>
              <a:rPr lang="en-US" dirty="0">
                <a:solidFill>
                  <a:srgbClr val="F03B5E"/>
                </a:solidFill>
                <a:latin typeface="Cooper Black" panose="0208090404030B020404" pitchFamily="18" charset="0"/>
              </a:rPr>
              <a:t> </a:t>
            </a:r>
            <a:r>
              <a:rPr lang="en-US" dirty="0" smtClean="0">
                <a:solidFill>
                  <a:srgbClr val="F03B5E"/>
                </a:solidFill>
                <a:latin typeface="Cooper Black" panose="0208090404030B020404" pitchFamily="18" charset="0"/>
              </a:rPr>
              <a:t>          Craft Timely Content    Engage with Audience</a:t>
            </a:r>
            <a:endParaRPr lang="en-US" dirty="0">
              <a:latin typeface="Cooper Black" panose="0208090404030B020404" pitchFamily="18" charset="0"/>
            </a:endParaRPr>
          </a:p>
          <a:p>
            <a:endParaRPr lang="en-US" dirty="0">
              <a:latin typeface="Cooper Black" panose="0208090404030B020404" pitchFamily="18" charset="0"/>
            </a:endParaRPr>
          </a:p>
          <a:p>
            <a:pPr>
              <a:buFont typeface="Arial"/>
              <a:buChar char="•"/>
            </a:pPr>
            <a:r>
              <a:rPr lang="en-US" strike="noStrike" dirty="0" smtClean="0">
                <a:solidFill>
                  <a:srgbClr val="262626"/>
                </a:solidFill>
                <a:latin typeface="Calibri Light"/>
                <a:ea typeface="DejaVu Sans"/>
              </a:rPr>
              <a:t>  </a:t>
            </a:r>
            <a:r>
              <a:rPr lang="en-US" dirty="0" smtClean="0">
                <a:solidFill>
                  <a:srgbClr val="262626"/>
                </a:solidFill>
                <a:latin typeface="Calibri Light"/>
              </a:rPr>
              <a:t>Save Time</a:t>
            </a:r>
          </a:p>
          <a:p>
            <a:pPr>
              <a:buFont typeface="Arial"/>
              <a:buChar char="•"/>
            </a:pPr>
            <a:r>
              <a:rPr lang="en-US" dirty="0">
                <a:solidFill>
                  <a:srgbClr val="262626"/>
                </a:solidFill>
                <a:latin typeface="Calibri Light"/>
              </a:rPr>
              <a:t> </a:t>
            </a:r>
            <a:r>
              <a:rPr lang="en-US" dirty="0" smtClean="0">
                <a:solidFill>
                  <a:srgbClr val="262626"/>
                </a:solidFill>
                <a:latin typeface="Calibri Light"/>
              </a:rPr>
              <a:t> Think Further Than Today</a:t>
            </a:r>
            <a:br>
              <a:rPr lang="en-US" dirty="0" smtClean="0">
                <a:solidFill>
                  <a:srgbClr val="262626"/>
                </a:solidFill>
                <a:latin typeface="Calibri Light"/>
              </a:rPr>
            </a:br>
            <a:r>
              <a:rPr lang="en-US" dirty="0" smtClean="0">
                <a:solidFill>
                  <a:srgbClr val="262626"/>
                </a:solidFill>
                <a:latin typeface="Calibri Light"/>
              </a:rPr>
              <a:t> or Tomorrow</a:t>
            </a:r>
          </a:p>
          <a:p>
            <a:pPr>
              <a:buFont typeface="Arial"/>
              <a:buChar char="•"/>
            </a:pPr>
            <a:r>
              <a:rPr lang="en-US" dirty="0" smtClean="0">
                <a:solidFill>
                  <a:srgbClr val="262626"/>
                </a:solidFill>
                <a:latin typeface="Calibri Light"/>
              </a:rPr>
              <a:t>  Keep Organized</a:t>
            </a:r>
          </a:p>
          <a:p>
            <a:pPr>
              <a:buFont typeface="Arial"/>
              <a:buChar char="•"/>
            </a:pPr>
            <a:r>
              <a:rPr lang="en-US" dirty="0">
                <a:solidFill>
                  <a:srgbClr val="262626"/>
                </a:solidFill>
                <a:latin typeface="Calibri Light"/>
              </a:rPr>
              <a:t> </a:t>
            </a:r>
            <a:r>
              <a:rPr lang="en-US" dirty="0" smtClean="0">
                <a:solidFill>
                  <a:srgbClr val="262626"/>
                </a:solidFill>
                <a:latin typeface="Calibri Light"/>
              </a:rPr>
              <a:t> Ensure There’s Always</a:t>
            </a:r>
            <a:br>
              <a:rPr lang="en-US" dirty="0" smtClean="0">
                <a:solidFill>
                  <a:srgbClr val="262626"/>
                </a:solidFill>
                <a:latin typeface="Calibri Light"/>
              </a:rPr>
            </a:br>
            <a:r>
              <a:rPr lang="en-US" dirty="0" smtClean="0">
                <a:solidFill>
                  <a:srgbClr val="262626"/>
                </a:solidFill>
                <a:latin typeface="Calibri Light"/>
              </a:rPr>
              <a:t>Content Going Out</a:t>
            </a:r>
          </a:p>
          <a:p>
            <a:pPr>
              <a:buFont typeface="Arial"/>
              <a:buChar char="•"/>
            </a:pPr>
            <a:r>
              <a:rPr lang="en-US" dirty="0">
                <a:solidFill>
                  <a:srgbClr val="262626"/>
                </a:solidFill>
                <a:latin typeface="Calibri Light"/>
              </a:rPr>
              <a:t> </a:t>
            </a:r>
            <a:r>
              <a:rPr lang="en-US" dirty="0" smtClean="0">
                <a:solidFill>
                  <a:srgbClr val="262626"/>
                </a:solidFill>
                <a:latin typeface="Calibri Light"/>
              </a:rPr>
              <a:t> Stay </a:t>
            </a:r>
            <a:r>
              <a:rPr lang="en-US" dirty="0">
                <a:solidFill>
                  <a:srgbClr val="262626"/>
                </a:solidFill>
                <a:latin typeface="Calibri Light"/>
              </a:rPr>
              <a:t>on Track with </a:t>
            </a:r>
            <a:r>
              <a:rPr lang="en-US" dirty="0" smtClean="0">
                <a:solidFill>
                  <a:srgbClr val="262626"/>
                </a:solidFill>
                <a:latin typeface="Calibri Light"/>
              </a:rPr>
              <a:t>Goals</a:t>
            </a:r>
            <a:r>
              <a:rPr lang="en-US" sz="2000" dirty="0" smtClean="0">
                <a:solidFill>
                  <a:srgbClr val="262626"/>
                </a:solidFill>
                <a:latin typeface="Calibri Light"/>
              </a:rPr>
              <a:t>  </a:t>
            </a:r>
            <a:r>
              <a:rPr lang="en-US" sz="2000" strike="noStrike" dirty="0" smtClean="0">
                <a:solidFill>
                  <a:srgbClr val="262626"/>
                </a:solidFill>
                <a:latin typeface="Calibri Light"/>
                <a:ea typeface="DejaVu Sans"/>
              </a:rPr>
              <a:t>  </a:t>
            </a:r>
            <a:r>
              <a:rPr lang="en-US" sz="1400" strike="noStrike" dirty="0" smtClean="0">
                <a:solidFill>
                  <a:srgbClr val="262626"/>
                </a:solidFill>
                <a:latin typeface="Calibri Light"/>
                <a:ea typeface="DejaVu Sans"/>
              </a:rPr>
              <a:t>  </a:t>
            </a:r>
            <a:endParaRPr b="1" dirty="0"/>
          </a:p>
        </p:txBody>
      </p:sp>
      <p:sp>
        <p:nvSpPr>
          <p:cNvPr id="3" name="TextBox 2"/>
          <p:cNvSpPr txBox="1"/>
          <p:nvPr/>
        </p:nvSpPr>
        <p:spPr>
          <a:xfrm>
            <a:off x="3597978" y="4391653"/>
            <a:ext cx="2444621" cy="2585323"/>
          </a:xfrm>
          <a:prstGeom prst="rect">
            <a:avLst/>
          </a:prstGeom>
          <a:noFill/>
        </p:spPr>
        <p:txBody>
          <a:bodyPr wrap="square" rtlCol="0">
            <a:spAutoFit/>
          </a:bodyPr>
          <a:lstStyle/>
          <a:p>
            <a:endParaRPr lang="en-US" dirty="0">
              <a:latin typeface="Cooper Black" panose="0208090404030B020404" pitchFamily="18" charset="0"/>
            </a:endParaRPr>
          </a:p>
          <a:p>
            <a:pPr>
              <a:buFont typeface="Arial"/>
              <a:buChar char="•"/>
            </a:pPr>
            <a:r>
              <a:rPr lang="en-US" dirty="0">
                <a:solidFill>
                  <a:srgbClr val="262626"/>
                </a:solidFill>
                <a:latin typeface="Calibri Light"/>
              </a:rPr>
              <a:t>  </a:t>
            </a:r>
            <a:r>
              <a:rPr lang="en-US" dirty="0" smtClean="0">
                <a:solidFill>
                  <a:srgbClr val="262626"/>
                </a:solidFill>
                <a:latin typeface="Calibri Light"/>
              </a:rPr>
              <a:t>Minimize The Chaos of Last Minute Posting</a:t>
            </a:r>
            <a:br>
              <a:rPr lang="en-US" dirty="0" smtClean="0">
                <a:solidFill>
                  <a:srgbClr val="262626"/>
                </a:solidFill>
                <a:latin typeface="Calibri Light"/>
              </a:rPr>
            </a:br>
            <a:endParaRPr lang="en-US" dirty="0">
              <a:solidFill>
                <a:srgbClr val="262626"/>
              </a:solidFill>
              <a:latin typeface="Calibri Light"/>
            </a:endParaRPr>
          </a:p>
          <a:p>
            <a:pPr>
              <a:buFont typeface="Arial"/>
              <a:buChar char="•"/>
            </a:pPr>
            <a:r>
              <a:rPr lang="en-US" dirty="0">
                <a:solidFill>
                  <a:srgbClr val="262626"/>
                </a:solidFill>
                <a:latin typeface="Calibri Light"/>
              </a:rPr>
              <a:t>  </a:t>
            </a:r>
            <a:r>
              <a:rPr lang="en-US" dirty="0" smtClean="0">
                <a:solidFill>
                  <a:srgbClr val="262626"/>
                </a:solidFill>
                <a:latin typeface="Calibri Light"/>
              </a:rPr>
              <a:t>Feel Confident That Your Upcoming Days/Weeks are Planned</a:t>
            </a:r>
            <a:r>
              <a:rPr lang="en-US" dirty="0">
                <a:solidFill>
                  <a:srgbClr val="262626"/>
                </a:solidFill>
                <a:latin typeface="Calibri Light"/>
              </a:rPr>
              <a:t/>
            </a:r>
            <a:br>
              <a:rPr lang="en-US" dirty="0">
                <a:solidFill>
                  <a:srgbClr val="262626"/>
                </a:solidFill>
                <a:latin typeface="Calibri Light"/>
              </a:rPr>
            </a:br>
            <a:endParaRPr lang="en-US" dirty="0"/>
          </a:p>
        </p:txBody>
      </p:sp>
      <p:sp>
        <p:nvSpPr>
          <p:cNvPr id="9" name="TextBox 8"/>
          <p:cNvSpPr txBox="1"/>
          <p:nvPr/>
        </p:nvSpPr>
        <p:spPr>
          <a:xfrm>
            <a:off x="9090863" y="4391653"/>
            <a:ext cx="3101137" cy="2031325"/>
          </a:xfrm>
          <a:prstGeom prst="rect">
            <a:avLst/>
          </a:prstGeom>
          <a:noFill/>
        </p:spPr>
        <p:txBody>
          <a:bodyPr wrap="square" rtlCol="0">
            <a:spAutoFit/>
          </a:bodyPr>
          <a:lstStyle/>
          <a:p>
            <a:endParaRPr lang="en-US" dirty="0">
              <a:latin typeface="Cooper Black" panose="0208090404030B020404" pitchFamily="18" charset="0"/>
            </a:endParaRPr>
          </a:p>
          <a:p>
            <a:pPr>
              <a:buFont typeface="Arial"/>
              <a:buChar char="•"/>
            </a:pPr>
            <a:r>
              <a:rPr lang="en-US" dirty="0">
                <a:solidFill>
                  <a:srgbClr val="262626"/>
                </a:solidFill>
                <a:latin typeface="Calibri Light"/>
              </a:rPr>
              <a:t>  </a:t>
            </a:r>
            <a:r>
              <a:rPr lang="en-US" dirty="0" smtClean="0">
                <a:solidFill>
                  <a:srgbClr val="262626"/>
                </a:solidFill>
                <a:latin typeface="Calibri Light"/>
              </a:rPr>
              <a:t>Provide Value</a:t>
            </a:r>
            <a:br>
              <a:rPr lang="en-US" dirty="0" smtClean="0">
                <a:solidFill>
                  <a:srgbClr val="262626"/>
                </a:solidFill>
                <a:latin typeface="Calibri Light"/>
              </a:rPr>
            </a:br>
            <a:endParaRPr lang="en-US" dirty="0">
              <a:solidFill>
                <a:srgbClr val="262626"/>
              </a:solidFill>
              <a:latin typeface="Calibri Light"/>
            </a:endParaRPr>
          </a:p>
          <a:p>
            <a:pPr>
              <a:buFont typeface="Arial"/>
              <a:buChar char="•"/>
            </a:pPr>
            <a:r>
              <a:rPr lang="en-US" dirty="0">
                <a:solidFill>
                  <a:srgbClr val="262626"/>
                </a:solidFill>
                <a:latin typeface="Calibri Light"/>
              </a:rPr>
              <a:t>  </a:t>
            </a:r>
            <a:r>
              <a:rPr lang="en-US" dirty="0" smtClean="0">
                <a:solidFill>
                  <a:srgbClr val="262626"/>
                </a:solidFill>
                <a:latin typeface="Calibri Light"/>
              </a:rPr>
              <a:t>Grow Reach </a:t>
            </a:r>
            <a:r>
              <a:rPr lang="en-US" sz="1600" dirty="0" smtClean="0">
                <a:solidFill>
                  <a:srgbClr val="262626"/>
                </a:solidFill>
                <a:latin typeface="Calibri Light"/>
              </a:rPr>
              <a:t>(fans &amp; non-fans)</a:t>
            </a:r>
            <a:r>
              <a:rPr lang="en-US" dirty="0" smtClean="0">
                <a:solidFill>
                  <a:srgbClr val="262626"/>
                </a:solidFill>
                <a:latin typeface="Calibri Light"/>
              </a:rPr>
              <a:t/>
            </a:r>
            <a:br>
              <a:rPr lang="en-US" dirty="0" smtClean="0">
                <a:solidFill>
                  <a:srgbClr val="262626"/>
                </a:solidFill>
                <a:latin typeface="Calibri Light"/>
              </a:rPr>
            </a:br>
            <a:endParaRPr lang="en-US" dirty="0">
              <a:solidFill>
                <a:srgbClr val="262626"/>
              </a:solidFill>
              <a:latin typeface="Calibri Light"/>
            </a:endParaRPr>
          </a:p>
          <a:p>
            <a:pPr>
              <a:buFont typeface="Arial"/>
              <a:buChar char="•"/>
            </a:pPr>
            <a:r>
              <a:rPr lang="en-US" dirty="0">
                <a:solidFill>
                  <a:srgbClr val="262626"/>
                </a:solidFill>
                <a:latin typeface="Calibri Light"/>
              </a:rPr>
              <a:t>  </a:t>
            </a:r>
            <a:r>
              <a:rPr lang="en-US" dirty="0" smtClean="0">
                <a:solidFill>
                  <a:srgbClr val="262626"/>
                </a:solidFill>
                <a:latin typeface="Calibri Light"/>
              </a:rPr>
              <a:t>Develop Brand Loyalty</a:t>
            </a:r>
            <a:r>
              <a:rPr lang="en-US" dirty="0">
                <a:solidFill>
                  <a:srgbClr val="262626"/>
                </a:solidFill>
                <a:latin typeface="Calibri Light"/>
              </a:rPr>
              <a:t/>
            </a:r>
            <a:br>
              <a:rPr lang="en-US" dirty="0">
                <a:solidFill>
                  <a:srgbClr val="262626"/>
                </a:solidFill>
                <a:latin typeface="Calibri Light"/>
              </a:rPr>
            </a:br>
            <a:endParaRPr lang="en-US" dirty="0"/>
          </a:p>
        </p:txBody>
      </p:sp>
      <p:sp>
        <p:nvSpPr>
          <p:cNvPr id="10" name="TextBox 9"/>
          <p:cNvSpPr txBox="1"/>
          <p:nvPr/>
        </p:nvSpPr>
        <p:spPr>
          <a:xfrm>
            <a:off x="6127258" y="4391653"/>
            <a:ext cx="2963605" cy="2308324"/>
          </a:xfrm>
          <a:prstGeom prst="rect">
            <a:avLst/>
          </a:prstGeom>
          <a:noFill/>
        </p:spPr>
        <p:txBody>
          <a:bodyPr wrap="square" rtlCol="0">
            <a:spAutoFit/>
          </a:bodyPr>
          <a:lstStyle/>
          <a:p>
            <a:endParaRPr lang="en-US" dirty="0">
              <a:latin typeface="Cooper Black" panose="0208090404030B020404" pitchFamily="18" charset="0"/>
            </a:endParaRPr>
          </a:p>
          <a:p>
            <a:pPr>
              <a:buFont typeface="Arial"/>
              <a:buChar char="•"/>
            </a:pPr>
            <a:r>
              <a:rPr lang="en-US" dirty="0">
                <a:solidFill>
                  <a:srgbClr val="262626"/>
                </a:solidFill>
                <a:latin typeface="Calibri Light"/>
              </a:rPr>
              <a:t>  </a:t>
            </a:r>
            <a:r>
              <a:rPr lang="en-US" dirty="0" smtClean="0">
                <a:solidFill>
                  <a:srgbClr val="262626"/>
                </a:solidFill>
                <a:latin typeface="Calibri Light"/>
              </a:rPr>
              <a:t>Focus on Audience’s Needs</a:t>
            </a:r>
          </a:p>
          <a:p>
            <a:pPr>
              <a:buFont typeface="Arial"/>
              <a:buChar char="•"/>
            </a:pPr>
            <a:r>
              <a:rPr lang="en-US" dirty="0" smtClean="0">
                <a:solidFill>
                  <a:srgbClr val="262626"/>
                </a:solidFill>
                <a:latin typeface="Calibri Light"/>
              </a:rPr>
              <a:t>  Share Content at Best Day/Time So Your Fans See It</a:t>
            </a:r>
          </a:p>
          <a:p>
            <a:pPr>
              <a:buFont typeface="Arial"/>
              <a:buChar char="•"/>
            </a:pPr>
            <a:r>
              <a:rPr lang="en-US" dirty="0">
                <a:solidFill>
                  <a:srgbClr val="262626"/>
                </a:solidFill>
                <a:latin typeface="Calibri Light"/>
              </a:rPr>
              <a:t> </a:t>
            </a:r>
            <a:r>
              <a:rPr lang="en-US" dirty="0" smtClean="0">
                <a:solidFill>
                  <a:srgbClr val="262626"/>
                </a:solidFill>
                <a:latin typeface="Calibri Light"/>
              </a:rPr>
              <a:t> Post Consistently</a:t>
            </a:r>
          </a:p>
          <a:p>
            <a:pPr>
              <a:buFont typeface="Arial"/>
              <a:buChar char="•"/>
            </a:pPr>
            <a:r>
              <a:rPr lang="en-US" dirty="0" smtClean="0">
                <a:solidFill>
                  <a:srgbClr val="262626"/>
                </a:solidFill>
                <a:latin typeface="Calibri Light"/>
              </a:rPr>
              <a:t>  Plan for Relevant Holidays &amp; Events</a:t>
            </a:r>
            <a:r>
              <a:rPr lang="en-US" dirty="0">
                <a:solidFill>
                  <a:srgbClr val="262626"/>
                </a:solidFill>
                <a:latin typeface="Calibri Light"/>
              </a:rPr>
              <a:t/>
            </a:r>
            <a:br>
              <a:rPr lang="en-US" dirty="0">
                <a:solidFill>
                  <a:srgbClr val="262626"/>
                </a:solidFill>
                <a:latin typeface="Calibri Light"/>
              </a:rPr>
            </a:br>
            <a:endParaRPr lang="en-US"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657360" y="499680"/>
            <a:ext cx="10770480" cy="1656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85000"/>
              </a:lnSpc>
            </a:pPr>
            <a:r>
              <a:rPr lang="en-US" sz="5400" strike="noStrike" dirty="0" smtClean="0">
                <a:solidFill>
                  <a:srgbClr val="F03B5E"/>
                </a:solidFill>
                <a:latin typeface="Calibri Light"/>
                <a:ea typeface="DejaVu Sans"/>
              </a:rPr>
              <a:t>Your Turn</a:t>
            </a:r>
            <a:endParaRPr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9684" y="1772816"/>
            <a:ext cx="6869065" cy="4438617"/>
          </a:xfrm>
          <a:prstGeom prst="rect">
            <a:avLst/>
          </a:prstGeom>
        </p:spPr>
      </p:pic>
      <p:sp>
        <p:nvSpPr>
          <p:cNvPr id="5" name="CustomShape 3"/>
          <p:cNvSpPr/>
          <p:nvPr/>
        </p:nvSpPr>
        <p:spPr>
          <a:xfrm>
            <a:off x="7009484" y="6345149"/>
            <a:ext cx="3088800" cy="3628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400" i="1" strike="noStrike" dirty="0">
                <a:solidFill>
                  <a:srgbClr val="000000"/>
                </a:solidFill>
                <a:latin typeface="Calibri Light"/>
                <a:ea typeface="DejaVu Sans"/>
              </a:rPr>
              <a:t>Image source:  </a:t>
            </a:r>
            <a:r>
              <a:rPr lang="en-US" sz="1400" i="1" strike="noStrike" dirty="0" smtClean="0">
                <a:solidFill>
                  <a:srgbClr val="000000"/>
                </a:solidFill>
                <a:latin typeface="Calibri Light"/>
                <a:ea typeface="DejaVu Sans"/>
              </a:rPr>
              <a:t>Social Media Today</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2869" y="1934001"/>
            <a:ext cx="1905000" cy="4762500"/>
          </a:xfrm>
          <a:prstGeom prst="rect">
            <a:avLst/>
          </a:prstGeom>
        </p:spPr>
      </p:pic>
      <p:sp>
        <p:nvSpPr>
          <p:cNvPr id="80" name="CustomShape 1"/>
          <p:cNvSpPr/>
          <p:nvPr/>
        </p:nvSpPr>
        <p:spPr>
          <a:xfrm>
            <a:off x="657359" y="499680"/>
            <a:ext cx="10891637" cy="1656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85000"/>
              </a:lnSpc>
            </a:pPr>
            <a:r>
              <a:rPr lang="en-US" sz="5400" dirty="0" smtClean="0">
                <a:solidFill>
                  <a:srgbClr val="F03B5E"/>
                </a:solidFill>
                <a:latin typeface="Calibri Light"/>
                <a:ea typeface="DejaVu Sans"/>
              </a:rPr>
              <a:t>Complete Your Content Calendar </a:t>
            </a:r>
            <a:br>
              <a:rPr lang="en-US" sz="5400" dirty="0" smtClean="0">
                <a:solidFill>
                  <a:srgbClr val="F03B5E"/>
                </a:solidFill>
                <a:latin typeface="Calibri Light"/>
                <a:ea typeface="DejaVu Sans"/>
              </a:rPr>
            </a:br>
            <a:r>
              <a:rPr lang="en-US" sz="5400" dirty="0" smtClean="0">
                <a:solidFill>
                  <a:srgbClr val="F03B5E"/>
                </a:solidFill>
                <a:latin typeface="Calibri Light"/>
                <a:ea typeface="DejaVu Sans"/>
              </a:rPr>
              <a:t>in </a:t>
            </a:r>
            <a:r>
              <a:rPr lang="en-US" sz="5400" strike="noStrike" dirty="0" smtClean="0">
                <a:solidFill>
                  <a:srgbClr val="F03B5E"/>
                </a:solidFill>
                <a:latin typeface="Calibri Light"/>
                <a:ea typeface="DejaVu Sans"/>
              </a:rPr>
              <a:t>3 Easy Steps.  Determine:</a:t>
            </a:r>
            <a:endParaRPr dirty="0"/>
          </a:p>
        </p:txBody>
      </p:sp>
      <p:sp>
        <p:nvSpPr>
          <p:cNvPr id="81" name="CustomShape 2"/>
          <p:cNvSpPr/>
          <p:nvPr/>
        </p:nvSpPr>
        <p:spPr>
          <a:xfrm>
            <a:off x="3867869" y="2155680"/>
            <a:ext cx="2962139" cy="86743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2400" strike="noStrike" dirty="0">
                <a:solidFill>
                  <a:srgbClr val="262626"/>
                </a:solidFill>
                <a:latin typeface="Calibri Light"/>
                <a:ea typeface="DejaVu Sans"/>
              </a:rPr>
              <a:t>     </a:t>
            </a:r>
            <a:endParaRPr dirty="0"/>
          </a:p>
          <a:p>
            <a:pPr>
              <a:lnSpc>
                <a:spcPct val="100000"/>
              </a:lnSpc>
            </a:pPr>
            <a:r>
              <a:rPr lang="en-US" sz="2800" b="1" strike="noStrike" dirty="0" smtClean="0">
                <a:solidFill>
                  <a:srgbClr val="262626"/>
                </a:solidFill>
                <a:latin typeface="Calibri Light"/>
                <a:ea typeface="DejaVu Sans"/>
              </a:rPr>
              <a:t>How Often to Post</a:t>
            </a:r>
            <a:br>
              <a:rPr lang="en-US" sz="2800" b="1" strike="noStrike" dirty="0" smtClean="0">
                <a:solidFill>
                  <a:srgbClr val="262626"/>
                </a:solidFill>
                <a:latin typeface="Calibri Light"/>
                <a:ea typeface="DejaVu Sans"/>
              </a:rPr>
            </a:br>
            <a:r>
              <a:rPr lang="en-US" sz="2800" b="1" strike="noStrike" dirty="0">
                <a:solidFill>
                  <a:srgbClr val="262626"/>
                </a:solidFill>
                <a:latin typeface="Calibri Light"/>
                <a:ea typeface="DejaVu Sans"/>
              </a:rPr>
              <a:t>
</a:t>
            </a:r>
            <a:r>
              <a:rPr lang="en-US" sz="2800" b="1" strike="noStrike" dirty="0" smtClean="0">
                <a:solidFill>
                  <a:srgbClr val="262626"/>
                </a:solidFill>
                <a:latin typeface="Calibri Light"/>
                <a:ea typeface="DejaVu Sans"/>
              </a:rPr>
              <a:t>  </a:t>
            </a:r>
          </a:p>
          <a:p>
            <a:pPr>
              <a:lnSpc>
                <a:spcPct val="100000"/>
              </a:lnSpc>
            </a:pPr>
            <a:endParaRPr lang="en-US" sz="2800" b="1" dirty="0">
              <a:solidFill>
                <a:srgbClr val="262626"/>
              </a:solidFill>
              <a:latin typeface="Calibri Light"/>
              <a:ea typeface="DejaVu Sans"/>
            </a:endParaRPr>
          </a:p>
          <a:p>
            <a:pPr>
              <a:lnSpc>
                <a:spcPct val="100000"/>
              </a:lnSpc>
            </a:pPr>
            <a:r>
              <a:rPr lang="en-US" sz="2800" b="1" strike="noStrike" dirty="0" smtClean="0">
                <a:solidFill>
                  <a:srgbClr val="262626"/>
                </a:solidFill>
                <a:latin typeface="Calibri Light"/>
                <a:ea typeface="DejaVu Sans"/>
              </a:rPr>
              <a:t/>
            </a:r>
            <a:br>
              <a:rPr lang="en-US" sz="2800" b="1" strike="noStrike" dirty="0" smtClean="0">
                <a:solidFill>
                  <a:srgbClr val="262626"/>
                </a:solidFill>
                <a:latin typeface="Calibri Light"/>
                <a:ea typeface="DejaVu Sans"/>
              </a:rPr>
            </a:br>
            <a:r>
              <a:rPr lang="en-US" sz="2800" b="1" strike="noStrike" dirty="0">
                <a:solidFill>
                  <a:srgbClr val="262626"/>
                </a:solidFill>
                <a:latin typeface="Calibri Light"/>
                <a:ea typeface="DejaVu Sans"/>
              </a:rPr>
              <a:t>
 </a:t>
            </a:r>
            <a:r>
              <a:rPr lang="en-US" sz="2800" b="1" strike="noStrike" dirty="0" smtClean="0">
                <a:solidFill>
                  <a:srgbClr val="262626"/>
                </a:solidFill>
                <a:latin typeface="Calibri Light"/>
                <a:ea typeface="DejaVu Sans"/>
              </a:rPr>
              <a:t> </a:t>
            </a:r>
          </a:p>
        </p:txBody>
      </p:sp>
      <p:sp>
        <p:nvSpPr>
          <p:cNvPr id="4" name="TextBox 3"/>
          <p:cNvSpPr txBox="1"/>
          <p:nvPr/>
        </p:nvSpPr>
        <p:spPr>
          <a:xfrm>
            <a:off x="3867869" y="5431364"/>
            <a:ext cx="2040815" cy="800219"/>
          </a:xfrm>
          <a:prstGeom prst="rect">
            <a:avLst/>
          </a:prstGeom>
          <a:noFill/>
        </p:spPr>
        <p:txBody>
          <a:bodyPr wrap="none" rtlCol="0">
            <a:spAutoFit/>
          </a:bodyPr>
          <a:lstStyle/>
          <a:p>
            <a:r>
              <a:rPr lang="en-US" sz="2800" b="1" dirty="0">
                <a:solidFill>
                  <a:srgbClr val="262626"/>
                </a:solidFill>
                <a:latin typeface="Calibri Light"/>
              </a:rPr>
              <a:t>What To Post</a:t>
            </a:r>
            <a:endParaRPr lang="en-US" sz="2800" b="1" dirty="0"/>
          </a:p>
          <a:p>
            <a:endParaRPr lang="en-US" b="1" dirty="0"/>
          </a:p>
        </p:txBody>
      </p:sp>
      <p:sp>
        <p:nvSpPr>
          <p:cNvPr id="8" name="TextBox 7"/>
          <p:cNvSpPr txBox="1"/>
          <p:nvPr/>
        </p:nvSpPr>
        <p:spPr>
          <a:xfrm>
            <a:off x="3867868" y="3930330"/>
            <a:ext cx="2121286" cy="800219"/>
          </a:xfrm>
          <a:prstGeom prst="rect">
            <a:avLst/>
          </a:prstGeom>
          <a:noFill/>
        </p:spPr>
        <p:txBody>
          <a:bodyPr wrap="none" rtlCol="0">
            <a:spAutoFit/>
          </a:bodyPr>
          <a:lstStyle/>
          <a:p>
            <a:r>
              <a:rPr lang="en-US" sz="2800" b="1" dirty="0" smtClean="0">
                <a:solidFill>
                  <a:srgbClr val="262626"/>
                </a:solidFill>
                <a:latin typeface="Calibri Light"/>
              </a:rPr>
              <a:t>When </a:t>
            </a:r>
            <a:r>
              <a:rPr lang="en-US" sz="2800" b="1" dirty="0">
                <a:solidFill>
                  <a:srgbClr val="262626"/>
                </a:solidFill>
                <a:latin typeface="Calibri Light"/>
              </a:rPr>
              <a:t>To Post</a:t>
            </a:r>
            <a:endParaRPr lang="en-US" sz="2800" b="1" dirty="0"/>
          </a:p>
          <a:p>
            <a:endParaRPr lang="en-US" b="1" dirty="0"/>
          </a:p>
        </p:txBody>
      </p:sp>
    </p:spTree>
    <p:extLst>
      <p:ext uri="{BB962C8B-B14F-4D97-AF65-F5344CB8AC3E}">
        <p14:creationId xmlns:p14="http://schemas.microsoft.com/office/powerpoint/2010/main" val="74289936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657359" y="499680"/>
            <a:ext cx="10891637" cy="1656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85000"/>
              </a:lnSpc>
            </a:pPr>
            <a:r>
              <a:rPr lang="en-US" sz="5400" strike="noStrike" dirty="0" smtClean="0">
                <a:solidFill>
                  <a:srgbClr val="F03B5E"/>
                </a:solidFill>
                <a:latin typeface="Calibri Light"/>
                <a:ea typeface="DejaVu Sans"/>
              </a:rPr>
              <a:t>When and What to Post: </a:t>
            </a:r>
            <a:br>
              <a:rPr lang="en-US" sz="5400" strike="noStrike" dirty="0" smtClean="0">
                <a:solidFill>
                  <a:srgbClr val="F03B5E"/>
                </a:solidFill>
                <a:latin typeface="Calibri Light"/>
                <a:ea typeface="DejaVu Sans"/>
              </a:rPr>
            </a:br>
            <a:r>
              <a:rPr lang="en-US" sz="5400" strike="noStrike" dirty="0" smtClean="0">
                <a:solidFill>
                  <a:srgbClr val="F03B5E"/>
                </a:solidFill>
                <a:latin typeface="Calibri Light"/>
                <a:ea typeface="DejaVu Sans"/>
              </a:rPr>
              <a:t>Facebook Insights</a:t>
            </a:r>
            <a:endParaRPr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479" y="2007941"/>
            <a:ext cx="8307436" cy="4723060"/>
          </a:xfrm>
          <a:prstGeom prst="rect">
            <a:avLst/>
          </a:prstGeom>
        </p:spPr>
      </p:pic>
    </p:spTree>
    <p:extLst>
      <p:ext uri="{BB962C8B-B14F-4D97-AF65-F5344CB8AC3E}">
        <p14:creationId xmlns:p14="http://schemas.microsoft.com/office/powerpoint/2010/main" val="427699229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657359" y="499680"/>
            <a:ext cx="10891637" cy="1656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85000"/>
              </a:lnSpc>
            </a:pPr>
            <a:r>
              <a:rPr lang="en-US" sz="5400" strike="noStrike" dirty="0" smtClean="0">
                <a:solidFill>
                  <a:srgbClr val="F03B5E"/>
                </a:solidFill>
                <a:latin typeface="Calibri Light"/>
                <a:ea typeface="DejaVu Sans"/>
              </a:rPr>
              <a:t>When and What to Post:  </a:t>
            </a:r>
            <a:br>
              <a:rPr lang="en-US" sz="5400" strike="noStrike" dirty="0" smtClean="0">
                <a:solidFill>
                  <a:srgbClr val="F03B5E"/>
                </a:solidFill>
                <a:latin typeface="Calibri Light"/>
                <a:ea typeface="DejaVu Sans"/>
              </a:rPr>
            </a:br>
            <a:r>
              <a:rPr lang="en-US" sz="5400" strike="noStrike" dirty="0" smtClean="0">
                <a:solidFill>
                  <a:srgbClr val="F03B5E"/>
                </a:solidFill>
                <a:latin typeface="Calibri Light"/>
                <a:ea typeface="DejaVu Sans"/>
              </a:rPr>
              <a:t>Facebook Insights</a:t>
            </a:r>
            <a:endParaRPr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359" y="2892490"/>
            <a:ext cx="10994623" cy="2874326"/>
          </a:xfrm>
          <a:prstGeom prst="rect">
            <a:avLst/>
          </a:prstGeom>
        </p:spPr>
      </p:pic>
      <p:sp>
        <p:nvSpPr>
          <p:cNvPr id="3" name="TextBox 2"/>
          <p:cNvSpPr txBox="1"/>
          <p:nvPr/>
        </p:nvSpPr>
        <p:spPr>
          <a:xfrm>
            <a:off x="7069899" y="5505206"/>
            <a:ext cx="1282723" cy="261610"/>
          </a:xfrm>
          <a:prstGeom prst="rect">
            <a:avLst/>
          </a:prstGeom>
          <a:noFill/>
        </p:spPr>
        <p:txBody>
          <a:bodyPr wrap="none" rtlCol="0">
            <a:spAutoFit/>
          </a:bodyPr>
          <a:lstStyle/>
          <a:p>
            <a:r>
              <a:rPr lang="en-US" sz="1100" b="1" dirty="0" smtClean="0"/>
              <a:t>Fans l Non-Fans</a:t>
            </a:r>
            <a:endParaRPr lang="en-US" sz="1100" b="1" dirty="0"/>
          </a:p>
        </p:txBody>
      </p:sp>
    </p:spTree>
    <p:extLst>
      <p:ext uri="{BB962C8B-B14F-4D97-AF65-F5344CB8AC3E}">
        <p14:creationId xmlns:p14="http://schemas.microsoft.com/office/powerpoint/2010/main" val="342641352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10294"/>
            <a:ext cx="12031178" cy="3917690"/>
          </a:xfrm>
          <a:prstGeom prst="rect">
            <a:avLst/>
          </a:prstGeom>
        </p:spPr>
      </p:pic>
      <p:sp>
        <p:nvSpPr>
          <p:cNvPr id="4" name="Rectangle 3"/>
          <p:cNvSpPr/>
          <p:nvPr/>
        </p:nvSpPr>
        <p:spPr>
          <a:xfrm>
            <a:off x="5746375" y="4971483"/>
            <a:ext cx="4061112" cy="369332"/>
          </a:xfrm>
          <a:prstGeom prst="rect">
            <a:avLst/>
          </a:prstGeom>
        </p:spPr>
        <p:txBody>
          <a:bodyPr wrap="none">
            <a:spAutoFit/>
          </a:bodyPr>
          <a:lstStyle/>
          <a:p>
            <a:r>
              <a:rPr lang="en-US" dirty="0" smtClean="0">
                <a:solidFill>
                  <a:srgbClr val="F03B5E"/>
                </a:solidFill>
                <a:latin typeface="Cooper Black" panose="0208090404030B020404" pitchFamily="18" charset="0"/>
              </a:rPr>
              <a:t>Best Types of Posts for Your Page</a:t>
            </a:r>
            <a:endParaRPr lang="en-US" dirty="0"/>
          </a:p>
        </p:txBody>
      </p:sp>
      <p:sp>
        <p:nvSpPr>
          <p:cNvPr id="6" name="Rectangle 5"/>
          <p:cNvSpPr/>
          <p:nvPr/>
        </p:nvSpPr>
        <p:spPr>
          <a:xfrm>
            <a:off x="505681" y="4941731"/>
            <a:ext cx="4135556" cy="400110"/>
          </a:xfrm>
          <a:prstGeom prst="rect">
            <a:avLst/>
          </a:prstGeom>
        </p:spPr>
        <p:txBody>
          <a:bodyPr wrap="none">
            <a:spAutoFit/>
          </a:bodyPr>
          <a:lstStyle/>
          <a:p>
            <a:r>
              <a:rPr lang="en-US" sz="2000" dirty="0" smtClean="0">
                <a:solidFill>
                  <a:srgbClr val="F03B5E"/>
                </a:solidFill>
                <a:latin typeface="Cooper Black" panose="0208090404030B020404" pitchFamily="18" charset="0"/>
              </a:rPr>
              <a:t>Best Times to Post on Mondays</a:t>
            </a:r>
            <a:endParaRPr lang="en-US" sz="2000" dirty="0"/>
          </a:p>
        </p:txBody>
      </p:sp>
      <p:sp>
        <p:nvSpPr>
          <p:cNvPr id="7" name="TextBox 6"/>
          <p:cNvSpPr txBox="1"/>
          <p:nvPr/>
        </p:nvSpPr>
        <p:spPr>
          <a:xfrm>
            <a:off x="1356007" y="5014786"/>
            <a:ext cx="2434904" cy="1569660"/>
          </a:xfrm>
          <a:prstGeom prst="rect">
            <a:avLst/>
          </a:prstGeom>
          <a:noFill/>
        </p:spPr>
        <p:txBody>
          <a:bodyPr wrap="square" rtlCol="0">
            <a:spAutoFit/>
          </a:bodyPr>
          <a:lstStyle/>
          <a:p>
            <a:endParaRPr lang="en-US" sz="2400" dirty="0">
              <a:latin typeface="Cooper Black" panose="0208090404030B020404" pitchFamily="18" charset="0"/>
            </a:endParaRPr>
          </a:p>
          <a:p>
            <a:r>
              <a:rPr lang="en-US" dirty="0" smtClean="0">
                <a:solidFill>
                  <a:srgbClr val="262626"/>
                </a:solidFill>
                <a:latin typeface="Calibri Light"/>
              </a:rPr>
              <a:t>6:45 a.m.       12:00 p.m.</a:t>
            </a:r>
            <a:br>
              <a:rPr lang="en-US" dirty="0" smtClean="0">
                <a:solidFill>
                  <a:srgbClr val="262626"/>
                </a:solidFill>
                <a:latin typeface="Calibri Light"/>
              </a:rPr>
            </a:br>
            <a:endParaRPr lang="en-US" dirty="0">
              <a:solidFill>
                <a:srgbClr val="262626"/>
              </a:solidFill>
              <a:latin typeface="Calibri Light"/>
            </a:endParaRPr>
          </a:p>
          <a:p>
            <a:r>
              <a:rPr lang="en-US" dirty="0" smtClean="0">
                <a:solidFill>
                  <a:srgbClr val="262626"/>
                </a:solidFill>
                <a:latin typeface="Calibri Light"/>
              </a:rPr>
              <a:t>3:45 p.m.         8:00 p.m.</a:t>
            </a:r>
            <a:r>
              <a:rPr lang="en-US" dirty="0">
                <a:solidFill>
                  <a:srgbClr val="262626"/>
                </a:solidFill>
                <a:latin typeface="Calibri Light"/>
              </a:rPr>
              <a:t/>
            </a:r>
            <a:br>
              <a:rPr lang="en-US" dirty="0">
                <a:solidFill>
                  <a:srgbClr val="262626"/>
                </a:solidFill>
                <a:latin typeface="Calibri Light"/>
              </a:rPr>
            </a:br>
            <a:endParaRPr lang="en-US" dirty="0"/>
          </a:p>
        </p:txBody>
      </p:sp>
      <p:sp>
        <p:nvSpPr>
          <p:cNvPr id="8" name="TextBox 7"/>
          <p:cNvSpPr txBox="1"/>
          <p:nvPr/>
        </p:nvSpPr>
        <p:spPr>
          <a:xfrm>
            <a:off x="5713609" y="5014786"/>
            <a:ext cx="6444569" cy="2123658"/>
          </a:xfrm>
          <a:prstGeom prst="rect">
            <a:avLst/>
          </a:prstGeom>
          <a:noFill/>
        </p:spPr>
        <p:txBody>
          <a:bodyPr wrap="square" rtlCol="0">
            <a:spAutoFit/>
          </a:bodyPr>
          <a:lstStyle/>
          <a:p>
            <a:endParaRPr lang="en-US" sz="2400" dirty="0">
              <a:latin typeface="Cooper Black" panose="0208090404030B020404" pitchFamily="18" charset="0"/>
            </a:endParaRPr>
          </a:p>
          <a:p>
            <a:r>
              <a:rPr lang="en-US" dirty="0" smtClean="0">
                <a:solidFill>
                  <a:srgbClr val="262626"/>
                </a:solidFill>
                <a:latin typeface="Calibri Light"/>
              </a:rPr>
              <a:t>-Videos		-Pictures 	      -</a:t>
            </a:r>
            <a:r>
              <a:rPr lang="en-US" dirty="0">
                <a:solidFill>
                  <a:srgbClr val="262626"/>
                </a:solidFill>
                <a:latin typeface="Calibri Light"/>
              </a:rPr>
              <a:t>Links to Articles and Your </a:t>
            </a:r>
            <a:r>
              <a:rPr lang="en-US" dirty="0" smtClean="0">
                <a:solidFill>
                  <a:srgbClr val="262626"/>
                </a:solidFill>
                <a:latin typeface="Calibri Light"/>
              </a:rPr>
              <a:t>Website</a:t>
            </a:r>
          </a:p>
          <a:p>
            <a:r>
              <a:rPr lang="en-US" dirty="0">
                <a:solidFill>
                  <a:srgbClr val="262626"/>
                </a:solidFill>
                <a:latin typeface="Calibri Light"/>
              </a:rPr>
              <a:t>-#</a:t>
            </a:r>
            <a:r>
              <a:rPr lang="en-US" dirty="0" err="1" smtClean="0">
                <a:solidFill>
                  <a:srgbClr val="262626"/>
                </a:solidFill>
                <a:latin typeface="Calibri Light"/>
              </a:rPr>
              <a:t>MakeoverMonday</a:t>
            </a:r>
            <a:r>
              <a:rPr lang="en-US" dirty="0" smtClean="0">
                <a:solidFill>
                  <a:srgbClr val="262626"/>
                </a:solidFill>
                <a:latin typeface="Calibri Light"/>
              </a:rPr>
              <a:t> </a:t>
            </a:r>
            <a:r>
              <a:rPr lang="en-US" dirty="0">
                <a:solidFill>
                  <a:srgbClr val="262626"/>
                </a:solidFill>
                <a:latin typeface="Calibri Light"/>
              </a:rPr>
              <a:t>(Before </a:t>
            </a:r>
            <a:r>
              <a:rPr lang="en-US" dirty="0" smtClean="0">
                <a:solidFill>
                  <a:srgbClr val="262626"/>
                </a:solidFill>
                <a:latin typeface="Calibri Light"/>
              </a:rPr>
              <a:t>&amp; after </a:t>
            </a:r>
            <a:r>
              <a:rPr lang="en-US" dirty="0">
                <a:solidFill>
                  <a:srgbClr val="262626"/>
                </a:solidFill>
                <a:latin typeface="Calibri Light"/>
              </a:rPr>
              <a:t>pictures – visual storytelling</a:t>
            </a:r>
            <a:r>
              <a:rPr lang="en-US" dirty="0" smtClean="0">
                <a:solidFill>
                  <a:srgbClr val="262626"/>
                </a:solidFill>
                <a:latin typeface="Calibri Light"/>
              </a:rPr>
              <a:t>)</a:t>
            </a:r>
          </a:p>
          <a:p>
            <a:r>
              <a:rPr lang="en-US" dirty="0">
                <a:solidFill>
                  <a:srgbClr val="262626"/>
                </a:solidFill>
                <a:latin typeface="Calibri Light"/>
              </a:rPr>
              <a:t>-</a:t>
            </a:r>
            <a:r>
              <a:rPr lang="en-US" dirty="0" smtClean="0">
                <a:solidFill>
                  <a:srgbClr val="262626"/>
                </a:solidFill>
                <a:latin typeface="Calibri Light"/>
              </a:rPr>
              <a:t>#</a:t>
            </a:r>
            <a:r>
              <a:rPr lang="en-US" dirty="0" err="1" smtClean="0">
                <a:solidFill>
                  <a:srgbClr val="262626"/>
                </a:solidFill>
                <a:latin typeface="Calibri Light"/>
              </a:rPr>
              <a:t>FridayTips</a:t>
            </a:r>
            <a:r>
              <a:rPr lang="en-US" dirty="0" smtClean="0">
                <a:solidFill>
                  <a:srgbClr val="262626"/>
                </a:solidFill>
                <a:latin typeface="Calibri Light"/>
              </a:rPr>
              <a:t> (Posts about </a:t>
            </a:r>
            <a:r>
              <a:rPr lang="en-US" dirty="0" err="1" smtClean="0">
                <a:solidFill>
                  <a:srgbClr val="262626"/>
                </a:solidFill>
                <a:latin typeface="Calibri Light"/>
              </a:rPr>
              <a:t>lawncare</a:t>
            </a:r>
            <a:r>
              <a:rPr lang="en-US" dirty="0" smtClean="0">
                <a:solidFill>
                  <a:srgbClr val="262626"/>
                </a:solidFill>
                <a:latin typeface="Calibri Light"/>
              </a:rPr>
              <a:t> &amp; maintenance, planting, landscape design, etc.)	</a:t>
            </a:r>
          </a:p>
          <a:p>
            <a:r>
              <a:rPr lang="en-US" dirty="0" smtClean="0">
                <a:solidFill>
                  <a:srgbClr val="262626"/>
                </a:solidFill>
                <a:latin typeface="Calibri Light"/>
              </a:rPr>
              <a:t>-How-To videos and article links</a:t>
            </a:r>
          </a:p>
          <a:p>
            <a:endParaRPr lang="en-US" dirty="0"/>
          </a:p>
        </p:txBody>
      </p:sp>
    </p:spTree>
    <p:extLst>
      <p:ext uri="{BB962C8B-B14F-4D97-AF65-F5344CB8AC3E}">
        <p14:creationId xmlns:p14="http://schemas.microsoft.com/office/powerpoint/2010/main" val="6627972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7240</TotalTime>
  <Words>882</Words>
  <Application>Microsoft Office PowerPoint</Application>
  <PresentationFormat>Widescreen</PresentationFormat>
  <Paragraphs>168</Paragraphs>
  <Slides>13</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Cooper Black</vt:lpstr>
      <vt:lpstr>DejaVu Sans</vt:lpstr>
      <vt:lpstr>StarSymbol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Positioning</dc:title>
  <dc:creator>R MacLeod</dc:creator>
  <cp:lastModifiedBy>R MacLeod</cp:lastModifiedBy>
  <cp:revision>563</cp:revision>
  <cp:lastPrinted>2016-03-02T16:14:23Z</cp:lastPrinted>
  <dcterms:created xsi:type="dcterms:W3CDTF">2013-10-21T15:02:53Z</dcterms:created>
  <dcterms:modified xsi:type="dcterms:W3CDTF">2016-04-01T15:59:55Z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14</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14</vt:i4>
  </property>
</Properties>
</file>